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245558"/>
            <a:ext cx="12894310" cy="592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168436" y="5731230"/>
            <a:ext cx="6665594" cy="1187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472" y="422211"/>
            <a:ext cx="17577055" cy="19256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552" y="3893643"/>
            <a:ext cx="8893175" cy="3303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darshadarsh2002/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arshreddy838@gmail.com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61CB4-EFD8-4FB2-AC1D-5731103B6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30" y="114300"/>
            <a:ext cx="18287970" cy="10285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5AB3DA-940A-D577-FA37-54817ADD156C}"/>
              </a:ext>
            </a:extLst>
          </p:cNvPr>
          <p:cNvSpPr txBox="1"/>
          <p:nvPr/>
        </p:nvSpPr>
        <p:spPr>
          <a:xfrm>
            <a:off x="5271068" y="2297360"/>
            <a:ext cx="6383450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6600">
              <a:solidFill>
                <a:srgbClr val="ED7D3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32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4985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14"/>
              </a:spcBef>
            </a:pPr>
            <a:r>
              <a:rPr sz="3700" spc="-200" dirty="0"/>
              <a:t>ANALYZING</a:t>
            </a:r>
            <a:r>
              <a:rPr sz="3700" spc="-340" dirty="0"/>
              <a:t> </a:t>
            </a:r>
            <a:r>
              <a:rPr sz="3700" spc="-215" dirty="0"/>
              <a:t>AGE</a:t>
            </a:r>
            <a:r>
              <a:rPr sz="3700" spc="-335" dirty="0"/>
              <a:t> </a:t>
            </a:r>
            <a:r>
              <a:rPr sz="3700" spc="-110" dirty="0"/>
              <a:t>AND</a:t>
            </a:r>
            <a:r>
              <a:rPr sz="3700" spc="-335" dirty="0"/>
              <a:t> </a:t>
            </a:r>
            <a:r>
              <a:rPr sz="3700" spc="-225" dirty="0"/>
              <a:t>PREVIOUS</a:t>
            </a:r>
            <a:r>
              <a:rPr sz="3700" spc="-335" dirty="0"/>
              <a:t> </a:t>
            </a:r>
            <a:r>
              <a:rPr sz="3700" spc="-160" dirty="0"/>
              <a:t>PURCHASES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600" y="69"/>
            <a:ext cx="6248368" cy="27812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933700"/>
            <a:ext cx="8068402" cy="6400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82000" y="3060000"/>
            <a:ext cx="9753600" cy="3704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18-24</a:t>
            </a:r>
            <a:r>
              <a:rPr lang="en-US" sz="2400" dirty="0">
                <a:solidFill>
                  <a:schemeClr val="bg1"/>
                </a:solidFill>
              </a:rPr>
              <a:t>: seem to have a less previous purchases which maybe attributed to less purchasing power (1031).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34-44</a:t>
            </a:r>
            <a:r>
              <a:rPr lang="en-US" sz="2400" dirty="0">
                <a:solidFill>
                  <a:schemeClr val="bg1"/>
                </a:solidFill>
              </a:rPr>
              <a:t>: Have the highest previous purchases count (1585).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25-34</a:t>
            </a:r>
            <a:r>
              <a:rPr lang="en-US" sz="2400" dirty="0">
                <a:solidFill>
                  <a:schemeClr val="bg1"/>
                </a:solidFill>
              </a:rPr>
              <a:t>, 45-64 and 55-64 : have high previous purchases (above 1500)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65-74</a:t>
            </a:r>
            <a:r>
              <a:rPr lang="en-US" sz="2400" dirty="0">
                <a:solidFill>
                  <a:schemeClr val="bg1"/>
                </a:solidFill>
              </a:rPr>
              <a:t>: This group has lowest previous purchases which maybe attributed by less engagement.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01" y="69"/>
            <a:ext cx="8839166" cy="377183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9100"/>
            <a:ext cx="17577055" cy="1284198"/>
          </a:xfrm>
          <a:prstGeom prst="rect">
            <a:avLst/>
          </a:prstGeom>
        </p:spPr>
        <p:txBody>
          <a:bodyPr vert="horz" wrap="square" lIns="0" tIns="738378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z="3500" spc="-250" dirty="0"/>
              <a:t>A</a:t>
            </a:r>
            <a:r>
              <a:rPr lang="en-IN" sz="3500" spc="-250" dirty="0"/>
              <a:t>NALYZE</a:t>
            </a:r>
            <a:r>
              <a:rPr lang="en-IN" sz="3500" spc="-320" dirty="0"/>
              <a:t> </a:t>
            </a:r>
            <a:r>
              <a:rPr lang="en-IN" sz="3500" spc="-175" dirty="0"/>
              <a:t>Conversion Rate and Customer by Previous Purchases</a:t>
            </a:r>
            <a:endParaRPr sz="3500" dirty="0"/>
          </a:p>
        </p:txBody>
      </p:sp>
      <p:sp>
        <p:nvSpPr>
          <p:cNvPr id="8" name="object 8"/>
          <p:cNvSpPr txBox="1"/>
          <p:nvPr/>
        </p:nvSpPr>
        <p:spPr>
          <a:xfrm>
            <a:off x="12547989" y="4789148"/>
            <a:ext cx="5540829" cy="18337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90"/>
              </a:spcBef>
            </a:pPr>
            <a:r>
              <a:rPr lang="en-US" sz="2800" dirty="0">
                <a:solidFill>
                  <a:schemeClr val="bg1"/>
                </a:solidFill>
              </a:rPr>
              <a:t>The individuals with more previous purchases seems to result in a higher conversion</a:t>
            </a:r>
            <a:endParaRPr sz="2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406EC6-3310-B9CD-69B6-69492094F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2" y="3064836"/>
            <a:ext cx="11789618" cy="71161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5">
            <a:extLst>
              <a:ext uri="{FF2B5EF4-FFF2-40B4-BE49-F238E27FC236}">
                <a16:creationId xmlns:a16="http://schemas.microsoft.com/office/drawing/2014/main" id="{21142B1C-6E4A-9D51-6CDB-2EBF773037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239" y="-11641"/>
            <a:ext cx="6896047" cy="266756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0175" y="2665369"/>
            <a:ext cx="9761744" cy="6172199"/>
            <a:chOff x="1250175" y="2665369"/>
            <a:chExt cx="9761744" cy="617219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0175" y="2665369"/>
              <a:ext cx="8953499" cy="6172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7144" y="6105595"/>
              <a:ext cx="104775" cy="1047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90"/>
              </a:spcBef>
            </a:pP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'Conversion'</a:t>
            </a:r>
            <a:r>
              <a:rPr sz="2600" spc="-10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105" dirty="0">
                <a:solidFill>
                  <a:srgbClr val="F4F7FF"/>
                </a:solidFill>
                <a:latin typeface="Verdana"/>
                <a:cs typeface="Verdana"/>
              </a:rPr>
              <a:t>campaign</a:t>
            </a:r>
            <a:r>
              <a:rPr sz="2600" spc="-10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type</a:t>
            </a:r>
            <a:r>
              <a:rPr sz="2600" spc="-10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has</a:t>
            </a:r>
            <a:r>
              <a:rPr sz="2600" spc="-10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4F7FF"/>
                </a:solidFill>
                <a:latin typeface="Verdana"/>
                <a:cs typeface="Verdana"/>
              </a:rPr>
              <a:t>the </a:t>
            </a:r>
            <a:r>
              <a:rPr sz="2600" spc="70" dirty="0">
                <a:solidFill>
                  <a:srgbClr val="F4F7FF"/>
                </a:solidFill>
                <a:latin typeface="Verdana"/>
                <a:cs typeface="Verdana"/>
              </a:rPr>
              <a:t>highest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45" dirty="0">
                <a:solidFill>
                  <a:srgbClr val="F4F7FF"/>
                </a:solidFill>
                <a:latin typeface="Verdana"/>
                <a:cs typeface="Verdana"/>
              </a:rPr>
              <a:t>conversion</a:t>
            </a:r>
            <a:r>
              <a:rPr sz="2600" spc="-17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370" dirty="0">
                <a:solidFill>
                  <a:srgbClr val="F4F7FF"/>
                </a:solidFill>
                <a:latin typeface="Verdana"/>
                <a:cs typeface="Verdana"/>
              </a:rPr>
              <a:t>(1913)</a:t>
            </a:r>
            <a:endParaRPr sz="2600" dirty="0">
              <a:latin typeface="Verdana"/>
              <a:cs typeface="Verdana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AA30482-565F-1C5E-FE22-6404F531C170}"/>
              </a:ext>
            </a:extLst>
          </p:cNvPr>
          <p:cNvSpPr/>
          <p:nvPr/>
        </p:nvSpPr>
        <p:spPr>
          <a:xfrm>
            <a:off x="-4399" y="-11709"/>
            <a:ext cx="6873240" cy="2839720"/>
          </a:xfrm>
          <a:custGeom>
            <a:avLst/>
            <a:gdLst/>
            <a:ahLst/>
            <a:cxnLst/>
            <a:rect l="l" t="t" r="r" b="b"/>
            <a:pathLst>
              <a:path w="6873240" h="2839720">
                <a:moveTo>
                  <a:pt x="131721" y="556093"/>
                </a:moveTo>
                <a:lnTo>
                  <a:pt x="38417" y="580936"/>
                </a:lnTo>
                <a:lnTo>
                  <a:pt x="4399" y="588261"/>
                </a:lnTo>
                <a:lnTo>
                  <a:pt x="4399" y="584123"/>
                </a:lnTo>
                <a:lnTo>
                  <a:pt x="131721" y="556093"/>
                </a:lnTo>
                <a:close/>
              </a:path>
              <a:path w="6873240" h="2839720">
                <a:moveTo>
                  <a:pt x="523822" y="435641"/>
                </a:moveTo>
                <a:lnTo>
                  <a:pt x="468276" y="453464"/>
                </a:lnTo>
                <a:lnTo>
                  <a:pt x="1550854" y="11709"/>
                </a:lnTo>
                <a:lnTo>
                  <a:pt x="1562270" y="11709"/>
                </a:lnTo>
                <a:lnTo>
                  <a:pt x="523822" y="435641"/>
                </a:lnTo>
                <a:close/>
              </a:path>
              <a:path w="6873240" h="2839720">
                <a:moveTo>
                  <a:pt x="229835" y="529971"/>
                </a:moveTo>
                <a:lnTo>
                  <a:pt x="184919" y="544382"/>
                </a:lnTo>
                <a:lnTo>
                  <a:pt x="131721" y="556093"/>
                </a:lnTo>
                <a:lnTo>
                  <a:pt x="229835" y="529971"/>
                </a:lnTo>
                <a:close/>
              </a:path>
              <a:path w="6873240" h="2839720">
                <a:moveTo>
                  <a:pt x="376453" y="490933"/>
                </a:moveTo>
                <a:lnTo>
                  <a:pt x="229835" y="529971"/>
                </a:lnTo>
                <a:lnTo>
                  <a:pt x="468276" y="453464"/>
                </a:lnTo>
                <a:lnTo>
                  <a:pt x="376453" y="490933"/>
                </a:lnTo>
                <a:close/>
              </a:path>
              <a:path w="6873240" h="2839720">
                <a:moveTo>
                  <a:pt x="2810060" y="0"/>
                </a:moveTo>
                <a:lnTo>
                  <a:pt x="2752775" y="21492"/>
                </a:lnTo>
                <a:lnTo>
                  <a:pt x="2216060" y="168606"/>
                </a:lnTo>
                <a:lnTo>
                  <a:pt x="671023" y="707599"/>
                </a:lnTo>
                <a:lnTo>
                  <a:pt x="230814" y="832068"/>
                </a:lnTo>
                <a:lnTo>
                  <a:pt x="2855" y="876903"/>
                </a:lnTo>
                <a:lnTo>
                  <a:pt x="4399" y="862759"/>
                </a:lnTo>
                <a:lnTo>
                  <a:pt x="230738" y="818532"/>
                </a:lnTo>
                <a:lnTo>
                  <a:pt x="616525" y="700917"/>
                </a:lnTo>
                <a:lnTo>
                  <a:pt x="2163317" y="161266"/>
                </a:lnTo>
                <a:lnTo>
                  <a:pt x="2671368" y="24907"/>
                </a:lnTo>
                <a:lnTo>
                  <a:pt x="2684271" y="20066"/>
                </a:lnTo>
                <a:lnTo>
                  <a:pt x="2762523" y="4270"/>
                </a:lnTo>
                <a:lnTo>
                  <a:pt x="2810060" y="0"/>
                </a:lnTo>
                <a:close/>
              </a:path>
              <a:path w="6873240" h="2839720">
                <a:moveTo>
                  <a:pt x="1256892" y="663752"/>
                </a:moveTo>
                <a:lnTo>
                  <a:pt x="1256190" y="664016"/>
                </a:lnTo>
                <a:lnTo>
                  <a:pt x="582189" y="890137"/>
                </a:lnTo>
                <a:lnTo>
                  <a:pt x="187881" y="983821"/>
                </a:lnTo>
                <a:lnTo>
                  <a:pt x="2324" y="1012747"/>
                </a:lnTo>
                <a:lnTo>
                  <a:pt x="990" y="999683"/>
                </a:lnTo>
                <a:lnTo>
                  <a:pt x="238132" y="964967"/>
                </a:lnTo>
                <a:lnTo>
                  <a:pt x="633582" y="870855"/>
                </a:lnTo>
                <a:lnTo>
                  <a:pt x="1256892" y="663752"/>
                </a:lnTo>
                <a:close/>
              </a:path>
              <a:path w="6873240" h="2839720">
                <a:moveTo>
                  <a:pt x="1298475" y="649936"/>
                </a:moveTo>
                <a:lnTo>
                  <a:pt x="1260966" y="662514"/>
                </a:lnTo>
                <a:lnTo>
                  <a:pt x="1262209" y="662048"/>
                </a:lnTo>
                <a:lnTo>
                  <a:pt x="1256892" y="663752"/>
                </a:lnTo>
                <a:lnTo>
                  <a:pt x="1256352" y="663955"/>
                </a:lnTo>
                <a:lnTo>
                  <a:pt x="1298475" y="649936"/>
                </a:lnTo>
                <a:close/>
              </a:path>
              <a:path w="6873240" h="2839720">
                <a:moveTo>
                  <a:pt x="2332749" y="328292"/>
                </a:moveTo>
                <a:lnTo>
                  <a:pt x="1264265" y="661276"/>
                </a:lnTo>
                <a:lnTo>
                  <a:pt x="1263657" y="661504"/>
                </a:lnTo>
                <a:lnTo>
                  <a:pt x="2256942" y="343170"/>
                </a:lnTo>
                <a:lnTo>
                  <a:pt x="2279741" y="334616"/>
                </a:lnTo>
                <a:lnTo>
                  <a:pt x="2332749" y="328292"/>
                </a:lnTo>
                <a:close/>
              </a:path>
              <a:path w="6873240" h="2839720">
                <a:moveTo>
                  <a:pt x="1844" y="1148883"/>
                </a:moveTo>
                <a:lnTo>
                  <a:pt x="873" y="1148936"/>
                </a:lnTo>
                <a:lnTo>
                  <a:pt x="1396" y="1148740"/>
                </a:lnTo>
                <a:lnTo>
                  <a:pt x="1844" y="1148883"/>
                </a:lnTo>
                <a:close/>
              </a:path>
              <a:path w="6873240" h="2839720">
                <a:moveTo>
                  <a:pt x="141720" y="1132591"/>
                </a:moveTo>
                <a:lnTo>
                  <a:pt x="18638" y="1155835"/>
                </a:lnTo>
                <a:lnTo>
                  <a:pt x="20950" y="1154968"/>
                </a:lnTo>
                <a:lnTo>
                  <a:pt x="1844" y="1148883"/>
                </a:lnTo>
                <a:lnTo>
                  <a:pt x="43224" y="1146611"/>
                </a:lnTo>
                <a:lnTo>
                  <a:pt x="141720" y="1132591"/>
                </a:lnTo>
                <a:close/>
              </a:path>
              <a:path w="6873240" h="2839720">
                <a:moveTo>
                  <a:pt x="4470866" y="55101"/>
                </a:moveTo>
                <a:lnTo>
                  <a:pt x="2519482" y="488827"/>
                </a:lnTo>
                <a:lnTo>
                  <a:pt x="562204" y="1060409"/>
                </a:lnTo>
                <a:lnTo>
                  <a:pt x="157023" y="1131043"/>
                </a:lnTo>
                <a:lnTo>
                  <a:pt x="159731" y="1130027"/>
                </a:lnTo>
                <a:lnTo>
                  <a:pt x="141720" y="1132591"/>
                </a:lnTo>
                <a:lnTo>
                  <a:pt x="309814" y="1100846"/>
                </a:lnTo>
                <a:lnTo>
                  <a:pt x="307641" y="1101661"/>
                </a:lnTo>
                <a:lnTo>
                  <a:pt x="708482" y="1005527"/>
                </a:lnTo>
                <a:lnTo>
                  <a:pt x="2368561" y="504758"/>
                </a:lnTo>
                <a:lnTo>
                  <a:pt x="4470866" y="55101"/>
                </a:lnTo>
                <a:close/>
              </a:path>
              <a:path w="6873240" h="2839720">
                <a:moveTo>
                  <a:pt x="3847628" y="4081"/>
                </a:moveTo>
                <a:lnTo>
                  <a:pt x="2332749" y="328292"/>
                </a:lnTo>
                <a:lnTo>
                  <a:pt x="2519617" y="271745"/>
                </a:lnTo>
                <a:lnTo>
                  <a:pt x="2532313" y="266982"/>
                </a:lnTo>
                <a:lnTo>
                  <a:pt x="3807339" y="5633"/>
                </a:lnTo>
                <a:lnTo>
                  <a:pt x="3847628" y="4081"/>
                </a:lnTo>
                <a:close/>
              </a:path>
              <a:path w="6873240" h="2839720">
                <a:moveTo>
                  <a:pt x="17298" y="1297335"/>
                </a:moveTo>
                <a:lnTo>
                  <a:pt x="916" y="1298129"/>
                </a:lnTo>
                <a:lnTo>
                  <a:pt x="3770" y="1297058"/>
                </a:lnTo>
                <a:lnTo>
                  <a:pt x="17298" y="1297335"/>
                </a:lnTo>
                <a:close/>
              </a:path>
              <a:path w="6873240" h="2839720">
                <a:moveTo>
                  <a:pt x="49519" y="1295774"/>
                </a:moveTo>
                <a:lnTo>
                  <a:pt x="38054" y="1297760"/>
                </a:lnTo>
                <a:lnTo>
                  <a:pt x="17298" y="1297335"/>
                </a:lnTo>
                <a:lnTo>
                  <a:pt x="49519" y="1295774"/>
                </a:lnTo>
                <a:close/>
              </a:path>
              <a:path w="6873240" h="2839720">
                <a:moveTo>
                  <a:pt x="5027326" y="49788"/>
                </a:moveTo>
                <a:lnTo>
                  <a:pt x="4504666" y="218757"/>
                </a:lnTo>
                <a:lnTo>
                  <a:pt x="527607" y="1236163"/>
                </a:lnTo>
                <a:lnTo>
                  <a:pt x="125462" y="1292094"/>
                </a:lnTo>
                <a:lnTo>
                  <a:pt x="49519" y="1295774"/>
                </a:lnTo>
                <a:lnTo>
                  <a:pt x="373846" y="1239595"/>
                </a:lnTo>
                <a:lnTo>
                  <a:pt x="823768" y="1138610"/>
                </a:lnTo>
                <a:lnTo>
                  <a:pt x="2026661" y="809374"/>
                </a:lnTo>
                <a:lnTo>
                  <a:pt x="4314242" y="263074"/>
                </a:lnTo>
                <a:lnTo>
                  <a:pt x="4980612" y="40186"/>
                </a:lnTo>
                <a:lnTo>
                  <a:pt x="5085033" y="1008"/>
                </a:lnTo>
                <a:lnTo>
                  <a:pt x="5122434" y="540"/>
                </a:lnTo>
                <a:lnTo>
                  <a:pt x="5027326" y="49788"/>
                </a:lnTo>
                <a:close/>
              </a:path>
              <a:path w="6873240" h="2839720">
                <a:moveTo>
                  <a:pt x="3630" y="1446320"/>
                </a:moveTo>
                <a:lnTo>
                  <a:pt x="3476" y="1446378"/>
                </a:lnTo>
                <a:lnTo>
                  <a:pt x="2600" y="1446429"/>
                </a:lnTo>
                <a:lnTo>
                  <a:pt x="3630" y="1446320"/>
                </a:lnTo>
                <a:close/>
              </a:path>
              <a:path w="6873240" h="2839720">
                <a:moveTo>
                  <a:pt x="4797763" y="298692"/>
                </a:moveTo>
                <a:lnTo>
                  <a:pt x="4166213" y="494952"/>
                </a:lnTo>
                <a:lnTo>
                  <a:pt x="760295" y="1352327"/>
                </a:lnTo>
                <a:lnTo>
                  <a:pt x="260326" y="1431396"/>
                </a:lnTo>
                <a:lnTo>
                  <a:pt x="3476" y="1446378"/>
                </a:lnTo>
                <a:lnTo>
                  <a:pt x="309988" y="1412764"/>
                </a:lnTo>
                <a:lnTo>
                  <a:pt x="759349" y="1339118"/>
                </a:lnTo>
                <a:lnTo>
                  <a:pt x="3998701" y="530672"/>
                </a:lnTo>
                <a:lnTo>
                  <a:pt x="4811357" y="280027"/>
                </a:lnTo>
                <a:lnTo>
                  <a:pt x="5264817" y="109892"/>
                </a:lnTo>
                <a:lnTo>
                  <a:pt x="4797763" y="298692"/>
                </a:lnTo>
                <a:close/>
              </a:path>
              <a:path w="6873240" h="2839720">
                <a:moveTo>
                  <a:pt x="4636556" y="508385"/>
                </a:moveTo>
                <a:lnTo>
                  <a:pt x="4533021" y="547230"/>
                </a:lnTo>
                <a:lnTo>
                  <a:pt x="3759110" y="796902"/>
                </a:lnTo>
                <a:lnTo>
                  <a:pt x="902059" y="1489041"/>
                </a:lnTo>
                <a:lnTo>
                  <a:pt x="352061" y="1573316"/>
                </a:lnTo>
                <a:lnTo>
                  <a:pt x="3889" y="1595432"/>
                </a:lnTo>
                <a:lnTo>
                  <a:pt x="3946" y="1581846"/>
                </a:lnTo>
                <a:lnTo>
                  <a:pt x="156342" y="1578926"/>
                </a:lnTo>
                <a:lnTo>
                  <a:pt x="952125" y="1470257"/>
                </a:lnTo>
                <a:lnTo>
                  <a:pt x="3779475" y="775697"/>
                </a:lnTo>
                <a:lnTo>
                  <a:pt x="4636556" y="508385"/>
                </a:lnTo>
                <a:close/>
              </a:path>
              <a:path w="6873240" h="2839720">
                <a:moveTo>
                  <a:pt x="2157192" y="1370801"/>
                </a:moveTo>
                <a:lnTo>
                  <a:pt x="744349" y="1683857"/>
                </a:lnTo>
                <a:lnTo>
                  <a:pt x="247639" y="1734575"/>
                </a:lnTo>
                <a:lnTo>
                  <a:pt x="3749" y="1744694"/>
                </a:lnTo>
                <a:lnTo>
                  <a:pt x="1949" y="1718240"/>
                </a:lnTo>
                <a:lnTo>
                  <a:pt x="127642" y="1725339"/>
                </a:lnTo>
                <a:lnTo>
                  <a:pt x="475099" y="1703491"/>
                </a:lnTo>
                <a:lnTo>
                  <a:pt x="979239" y="1622857"/>
                </a:lnTo>
                <a:lnTo>
                  <a:pt x="2157192" y="1370801"/>
                </a:lnTo>
                <a:close/>
              </a:path>
              <a:path w="6873240" h="2839720">
                <a:moveTo>
                  <a:pt x="4643550" y="3876"/>
                </a:moveTo>
                <a:lnTo>
                  <a:pt x="4470871" y="55099"/>
                </a:lnTo>
                <a:lnTo>
                  <a:pt x="4617680" y="17"/>
                </a:lnTo>
                <a:lnTo>
                  <a:pt x="4643550" y="3876"/>
                </a:lnTo>
                <a:close/>
              </a:path>
              <a:path w="6873240" h="2839720">
                <a:moveTo>
                  <a:pt x="888380" y="1806156"/>
                </a:moveTo>
                <a:lnTo>
                  <a:pt x="654298" y="1853288"/>
                </a:lnTo>
                <a:lnTo>
                  <a:pt x="205587" y="1885997"/>
                </a:lnTo>
                <a:lnTo>
                  <a:pt x="3661" y="1893936"/>
                </a:lnTo>
                <a:lnTo>
                  <a:pt x="851" y="1867861"/>
                </a:lnTo>
                <a:lnTo>
                  <a:pt x="108493" y="1868168"/>
                </a:lnTo>
                <a:lnTo>
                  <a:pt x="504998" y="1855047"/>
                </a:lnTo>
                <a:lnTo>
                  <a:pt x="888380" y="1806156"/>
                </a:lnTo>
                <a:close/>
              </a:path>
              <a:path w="6873240" h="2839720">
                <a:moveTo>
                  <a:pt x="957249" y="1983784"/>
                </a:moveTo>
                <a:lnTo>
                  <a:pt x="585330" y="2028374"/>
                </a:lnTo>
                <a:lnTo>
                  <a:pt x="141672" y="2045622"/>
                </a:lnTo>
                <a:lnTo>
                  <a:pt x="197" y="2030880"/>
                </a:lnTo>
                <a:lnTo>
                  <a:pt x="4102" y="2029415"/>
                </a:lnTo>
                <a:lnTo>
                  <a:pt x="143982" y="2031191"/>
                </a:lnTo>
                <a:lnTo>
                  <a:pt x="537210" y="2019299"/>
                </a:lnTo>
                <a:lnTo>
                  <a:pt x="957249" y="1983784"/>
                </a:lnTo>
                <a:close/>
              </a:path>
              <a:path w="6873240" h="2839720">
                <a:moveTo>
                  <a:pt x="5264817" y="109892"/>
                </a:moveTo>
                <a:lnTo>
                  <a:pt x="4811357" y="280027"/>
                </a:lnTo>
                <a:lnTo>
                  <a:pt x="5314260" y="64213"/>
                </a:lnTo>
                <a:lnTo>
                  <a:pt x="5434939" y="5370"/>
                </a:lnTo>
                <a:lnTo>
                  <a:pt x="5448853" y="150"/>
                </a:lnTo>
                <a:lnTo>
                  <a:pt x="5264817" y="109892"/>
                </a:lnTo>
                <a:close/>
              </a:path>
              <a:path w="6873240" h="2839720">
                <a:moveTo>
                  <a:pt x="1544590" y="1695596"/>
                </a:moveTo>
                <a:lnTo>
                  <a:pt x="1065613" y="1793917"/>
                </a:lnTo>
                <a:lnTo>
                  <a:pt x="888380" y="1806156"/>
                </a:lnTo>
                <a:lnTo>
                  <a:pt x="1544590" y="1695596"/>
                </a:lnTo>
                <a:close/>
              </a:path>
              <a:path w="6873240" h="2839720">
                <a:moveTo>
                  <a:pt x="5094813" y="336450"/>
                </a:moveTo>
                <a:lnTo>
                  <a:pt x="4636556" y="508385"/>
                </a:lnTo>
                <a:lnTo>
                  <a:pt x="5179561" y="263960"/>
                </a:lnTo>
                <a:lnTo>
                  <a:pt x="5621708" y="43812"/>
                </a:lnTo>
                <a:lnTo>
                  <a:pt x="5680390" y="8230"/>
                </a:lnTo>
                <a:lnTo>
                  <a:pt x="5713934" y="9209"/>
                </a:lnTo>
                <a:lnTo>
                  <a:pt x="5541125" y="114739"/>
                </a:lnTo>
                <a:lnTo>
                  <a:pt x="5094813" y="336450"/>
                </a:lnTo>
                <a:close/>
              </a:path>
              <a:path w="6873240" h="2839720">
                <a:moveTo>
                  <a:pt x="3894803" y="1519166"/>
                </a:moveTo>
                <a:lnTo>
                  <a:pt x="3329076" y="1731422"/>
                </a:lnTo>
                <a:lnTo>
                  <a:pt x="2800151" y="1862049"/>
                </a:lnTo>
                <a:lnTo>
                  <a:pt x="1324238" y="2117382"/>
                </a:lnTo>
                <a:lnTo>
                  <a:pt x="567383" y="2197881"/>
                </a:lnTo>
                <a:lnTo>
                  <a:pt x="125651" y="2200842"/>
                </a:lnTo>
                <a:lnTo>
                  <a:pt x="3136" y="2192551"/>
                </a:lnTo>
                <a:lnTo>
                  <a:pt x="2900" y="2179075"/>
                </a:lnTo>
                <a:lnTo>
                  <a:pt x="173927" y="2182729"/>
                </a:lnTo>
                <a:lnTo>
                  <a:pt x="568435" y="2183922"/>
                </a:lnTo>
                <a:lnTo>
                  <a:pt x="1169848" y="2121050"/>
                </a:lnTo>
                <a:lnTo>
                  <a:pt x="2786342" y="1840101"/>
                </a:lnTo>
                <a:lnTo>
                  <a:pt x="3352455" y="1709086"/>
                </a:lnTo>
                <a:lnTo>
                  <a:pt x="3894803" y="1519166"/>
                </a:lnTo>
                <a:close/>
              </a:path>
              <a:path w="6873240" h="2839720">
                <a:moveTo>
                  <a:pt x="2935429" y="1202491"/>
                </a:moveTo>
                <a:lnTo>
                  <a:pt x="2920242" y="1206591"/>
                </a:lnTo>
                <a:lnTo>
                  <a:pt x="2749903" y="1256936"/>
                </a:lnTo>
                <a:lnTo>
                  <a:pt x="2157192" y="1370801"/>
                </a:lnTo>
                <a:lnTo>
                  <a:pt x="2935429" y="1202491"/>
                </a:lnTo>
                <a:close/>
              </a:path>
              <a:path w="6873240" h="2839720">
                <a:moveTo>
                  <a:pt x="4889770" y="576154"/>
                </a:moveTo>
                <a:lnTo>
                  <a:pt x="4654941" y="664260"/>
                </a:lnTo>
                <a:lnTo>
                  <a:pt x="5199691" y="405616"/>
                </a:lnTo>
                <a:lnTo>
                  <a:pt x="5643908" y="171127"/>
                </a:lnTo>
                <a:lnTo>
                  <a:pt x="5880480" y="981"/>
                </a:lnTo>
                <a:lnTo>
                  <a:pt x="5914802" y="1667"/>
                </a:lnTo>
                <a:lnTo>
                  <a:pt x="5658936" y="179054"/>
                </a:lnTo>
                <a:lnTo>
                  <a:pt x="5217870" y="412360"/>
                </a:lnTo>
                <a:lnTo>
                  <a:pt x="4889770" y="576154"/>
                </a:lnTo>
                <a:close/>
              </a:path>
              <a:path w="6873240" h="2839720">
                <a:moveTo>
                  <a:pt x="3945385" y="1133947"/>
                </a:moveTo>
                <a:lnTo>
                  <a:pt x="3174889" y="1368774"/>
                </a:lnTo>
                <a:lnTo>
                  <a:pt x="1971360" y="1616862"/>
                </a:lnTo>
                <a:lnTo>
                  <a:pt x="1544590" y="1695596"/>
                </a:lnTo>
                <a:lnTo>
                  <a:pt x="2999540" y="1393870"/>
                </a:lnTo>
                <a:lnTo>
                  <a:pt x="3776136" y="1156755"/>
                </a:lnTo>
                <a:lnTo>
                  <a:pt x="4457133" y="928379"/>
                </a:lnTo>
                <a:lnTo>
                  <a:pt x="4568718" y="886513"/>
                </a:lnTo>
                <a:lnTo>
                  <a:pt x="3945385" y="1133947"/>
                </a:lnTo>
                <a:close/>
              </a:path>
              <a:path w="6873240" h="2839720">
                <a:moveTo>
                  <a:pt x="4568718" y="886513"/>
                </a:moveTo>
                <a:lnTo>
                  <a:pt x="4457133" y="928379"/>
                </a:lnTo>
                <a:lnTo>
                  <a:pt x="5033817" y="657754"/>
                </a:lnTo>
                <a:lnTo>
                  <a:pt x="5561271" y="337777"/>
                </a:lnTo>
                <a:lnTo>
                  <a:pt x="6022454" y="42664"/>
                </a:lnTo>
                <a:lnTo>
                  <a:pt x="6063520" y="128"/>
                </a:lnTo>
                <a:lnTo>
                  <a:pt x="6079068" y="7859"/>
                </a:lnTo>
                <a:lnTo>
                  <a:pt x="6045244" y="34114"/>
                </a:lnTo>
                <a:lnTo>
                  <a:pt x="5606863" y="347800"/>
                </a:lnTo>
                <a:lnTo>
                  <a:pt x="5129949" y="621686"/>
                </a:lnTo>
                <a:lnTo>
                  <a:pt x="4568718" y="886513"/>
                </a:lnTo>
                <a:close/>
              </a:path>
              <a:path w="6873240" h="2839720">
                <a:moveTo>
                  <a:pt x="4723490" y="652106"/>
                </a:moveTo>
                <a:lnTo>
                  <a:pt x="4112327" y="881410"/>
                </a:lnTo>
                <a:lnTo>
                  <a:pt x="3287400" y="1123093"/>
                </a:lnTo>
                <a:lnTo>
                  <a:pt x="2935429" y="1202491"/>
                </a:lnTo>
                <a:lnTo>
                  <a:pt x="3951197" y="928300"/>
                </a:lnTo>
                <a:lnTo>
                  <a:pt x="4889770" y="576154"/>
                </a:lnTo>
                <a:lnTo>
                  <a:pt x="4723490" y="652106"/>
                </a:lnTo>
                <a:close/>
              </a:path>
              <a:path w="6873240" h="2839720">
                <a:moveTo>
                  <a:pt x="3633252" y="1820765"/>
                </a:moveTo>
                <a:lnTo>
                  <a:pt x="3187534" y="1974430"/>
                </a:lnTo>
                <a:lnTo>
                  <a:pt x="2743453" y="2086788"/>
                </a:lnTo>
                <a:lnTo>
                  <a:pt x="1289322" y="2293256"/>
                </a:lnTo>
                <a:lnTo>
                  <a:pt x="568250" y="2360329"/>
                </a:lnTo>
                <a:lnTo>
                  <a:pt x="154326" y="2352857"/>
                </a:lnTo>
                <a:lnTo>
                  <a:pt x="2388" y="2342040"/>
                </a:lnTo>
                <a:lnTo>
                  <a:pt x="1754" y="2328714"/>
                </a:lnTo>
                <a:lnTo>
                  <a:pt x="266793" y="2351354"/>
                </a:lnTo>
                <a:lnTo>
                  <a:pt x="672322" y="2348411"/>
                </a:lnTo>
                <a:lnTo>
                  <a:pt x="1288247" y="2280094"/>
                </a:lnTo>
                <a:lnTo>
                  <a:pt x="2934090" y="2028827"/>
                </a:lnTo>
                <a:lnTo>
                  <a:pt x="3413233" y="1889750"/>
                </a:lnTo>
                <a:lnTo>
                  <a:pt x="4154864" y="1611495"/>
                </a:lnTo>
                <a:lnTo>
                  <a:pt x="3633252" y="1820765"/>
                </a:lnTo>
                <a:close/>
              </a:path>
              <a:path w="6873240" h="2839720">
                <a:moveTo>
                  <a:pt x="1128635" y="1960175"/>
                </a:moveTo>
                <a:lnTo>
                  <a:pt x="977037" y="1976359"/>
                </a:lnTo>
                <a:lnTo>
                  <a:pt x="1092801" y="1960055"/>
                </a:lnTo>
                <a:lnTo>
                  <a:pt x="1128635" y="1960175"/>
                </a:lnTo>
                <a:close/>
              </a:path>
              <a:path w="6873240" h="2839720">
                <a:moveTo>
                  <a:pt x="5112238" y="763975"/>
                </a:moveTo>
                <a:lnTo>
                  <a:pt x="5627024" y="448751"/>
                </a:lnTo>
                <a:lnTo>
                  <a:pt x="6136986" y="67515"/>
                </a:lnTo>
                <a:lnTo>
                  <a:pt x="6213833" y="11554"/>
                </a:lnTo>
                <a:lnTo>
                  <a:pt x="6236506" y="3047"/>
                </a:lnTo>
                <a:lnTo>
                  <a:pt x="5785494" y="348601"/>
                </a:lnTo>
                <a:lnTo>
                  <a:pt x="5283095" y="672742"/>
                </a:lnTo>
                <a:lnTo>
                  <a:pt x="5112238" y="763975"/>
                </a:lnTo>
                <a:close/>
              </a:path>
              <a:path w="6873240" h="2839720">
                <a:moveTo>
                  <a:pt x="4156668" y="1244578"/>
                </a:moveTo>
                <a:lnTo>
                  <a:pt x="3527166" y="1453634"/>
                </a:lnTo>
                <a:lnTo>
                  <a:pt x="2885136" y="1640261"/>
                </a:lnTo>
                <a:lnTo>
                  <a:pt x="1398646" y="1926691"/>
                </a:lnTo>
                <a:lnTo>
                  <a:pt x="1128635" y="1960175"/>
                </a:lnTo>
                <a:lnTo>
                  <a:pt x="2627363" y="1682717"/>
                </a:lnTo>
                <a:lnTo>
                  <a:pt x="3270146" y="1509372"/>
                </a:lnTo>
                <a:lnTo>
                  <a:pt x="3900212" y="1313670"/>
                </a:lnTo>
                <a:lnTo>
                  <a:pt x="4353253" y="1143692"/>
                </a:lnTo>
                <a:lnTo>
                  <a:pt x="4156668" y="1244578"/>
                </a:lnTo>
                <a:close/>
              </a:path>
              <a:path w="6873240" h="2839720">
                <a:moveTo>
                  <a:pt x="4479500" y="1259098"/>
                </a:moveTo>
                <a:lnTo>
                  <a:pt x="4451756" y="1269508"/>
                </a:lnTo>
                <a:lnTo>
                  <a:pt x="5036156" y="968859"/>
                </a:lnTo>
                <a:lnTo>
                  <a:pt x="5601905" y="607385"/>
                </a:lnTo>
                <a:lnTo>
                  <a:pt x="6141433" y="174362"/>
                </a:lnTo>
                <a:lnTo>
                  <a:pt x="6342620" y="3927"/>
                </a:lnTo>
                <a:lnTo>
                  <a:pt x="6364428" y="9310"/>
                </a:lnTo>
                <a:lnTo>
                  <a:pt x="6157998" y="195276"/>
                </a:lnTo>
                <a:lnTo>
                  <a:pt x="5616545" y="601892"/>
                </a:lnTo>
                <a:lnTo>
                  <a:pt x="5057463" y="960865"/>
                </a:lnTo>
                <a:lnTo>
                  <a:pt x="4479500" y="1259098"/>
                </a:lnTo>
                <a:close/>
              </a:path>
              <a:path w="6873240" h="2839720">
                <a:moveTo>
                  <a:pt x="4154864" y="1611495"/>
                </a:moveTo>
                <a:lnTo>
                  <a:pt x="3941003" y="1691734"/>
                </a:lnTo>
                <a:lnTo>
                  <a:pt x="4470788" y="1438705"/>
                </a:lnTo>
                <a:lnTo>
                  <a:pt x="5045521" y="1100990"/>
                </a:lnTo>
                <a:lnTo>
                  <a:pt x="5624043" y="707595"/>
                </a:lnTo>
                <a:lnTo>
                  <a:pt x="6247959" y="215781"/>
                </a:lnTo>
                <a:lnTo>
                  <a:pt x="6481526" y="6069"/>
                </a:lnTo>
                <a:lnTo>
                  <a:pt x="6508956" y="9341"/>
                </a:lnTo>
                <a:lnTo>
                  <a:pt x="5914452" y="503684"/>
                </a:lnTo>
                <a:lnTo>
                  <a:pt x="5312035" y="946738"/>
                </a:lnTo>
                <a:lnTo>
                  <a:pt x="4710567" y="1321613"/>
                </a:lnTo>
                <a:lnTo>
                  <a:pt x="4154864" y="1611495"/>
                </a:lnTo>
                <a:close/>
              </a:path>
              <a:path w="6873240" h="2839720">
                <a:moveTo>
                  <a:pt x="592189" y="2508156"/>
                </a:moveTo>
                <a:lnTo>
                  <a:pt x="564961" y="2510772"/>
                </a:lnTo>
                <a:lnTo>
                  <a:pt x="162751" y="2512469"/>
                </a:lnTo>
                <a:lnTo>
                  <a:pt x="1258" y="2491674"/>
                </a:lnTo>
                <a:lnTo>
                  <a:pt x="2050" y="2477812"/>
                </a:lnTo>
                <a:lnTo>
                  <a:pt x="220444" y="2490824"/>
                </a:lnTo>
                <a:lnTo>
                  <a:pt x="592189" y="2508156"/>
                </a:lnTo>
                <a:close/>
              </a:path>
              <a:path w="6873240" h="2839720">
                <a:moveTo>
                  <a:pt x="4067616" y="1847697"/>
                </a:moveTo>
                <a:lnTo>
                  <a:pt x="3908607" y="1907356"/>
                </a:lnTo>
                <a:lnTo>
                  <a:pt x="4366965" y="1681126"/>
                </a:lnTo>
                <a:lnTo>
                  <a:pt x="4887042" y="1363917"/>
                </a:lnTo>
                <a:lnTo>
                  <a:pt x="5493838" y="932784"/>
                </a:lnTo>
                <a:lnTo>
                  <a:pt x="6374364" y="222613"/>
                </a:lnTo>
                <a:lnTo>
                  <a:pt x="6602997" y="1187"/>
                </a:lnTo>
                <a:lnTo>
                  <a:pt x="6626067" y="6096"/>
                </a:lnTo>
                <a:lnTo>
                  <a:pt x="6475671" y="143910"/>
                </a:lnTo>
                <a:lnTo>
                  <a:pt x="5761347" y="764595"/>
                </a:lnTo>
                <a:lnTo>
                  <a:pt x="4988455" y="1312303"/>
                </a:lnTo>
                <a:lnTo>
                  <a:pt x="4414725" y="1663207"/>
                </a:lnTo>
                <a:lnTo>
                  <a:pt x="4067616" y="1847697"/>
                </a:lnTo>
                <a:close/>
              </a:path>
              <a:path w="6873240" h="2839720">
                <a:moveTo>
                  <a:pt x="3952413" y="2094387"/>
                </a:moveTo>
                <a:lnTo>
                  <a:pt x="3812436" y="2146906"/>
                </a:lnTo>
                <a:lnTo>
                  <a:pt x="4245991" y="1916417"/>
                </a:lnTo>
                <a:lnTo>
                  <a:pt x="4758679" y="1615545"/>
                </a:lnTo>
                <a:lnTo>
                  <a:pt x="5371345" y="1168646"/>
                </a:lnTo>
                <a:lnTo>
                  <a:pt x="6456178" y="286868"/>
                </a:lnTo>
                <a:lnTo>
                  <a:pt x="6733499" y="6482"/>
                </a:lnTo>
                <a:lnTo>
                  <a:pt x="6756943" y="11250"/>
                </a:lnTo>
                <a:lnTo>
                  <a:pt x="6417272" y="328594"/>
                </a:lnTo>
                <a:lnTo>
                  <a:pt x="5379838" y="1179024"/>
                </a:lnTo>
                <a:lnTo>
                  <a:pt x="4684169" y="1684193"/>
                </a:lnTo>
                <a:lnTo>
                  <a:pt x="4171301" y="1985133"/>
                </a:lnTo>
                <a:lnTo>
                  <a:pt x="3952413" y="2094387"/>
                </a:lnTo>
                <a:close/>
              </a:path>
              <a:path w="6873240" h="2839720">
                <a:moveTo>
                  <a:pt x="5358198" y="1322787"/>
                </a:moveTo>
                <a:lnTo>
                  <a:pt x="6522504" y="329806"/>
                </a:lnTo>
                <a:lnTo>
                  <a:pt x="6851474" y="2911"/>
                </a:lnTo>
                <a:lnTo>
                  <a:pt x="6872733" y="8500"/>
                </a:lnTo>
                <a:lnTo>
                  <a:pt x="6807776" y="73565"/>
                </a:lnTo>
                <a:lnTo>
                  <a:pt x="6358193" y="499969"/>
                </a:lnTo>
                <a:lnTo>
                  <a:pt x="5358198" y="1322787"/>
                </a:lnTo>
                <a:close/>
              </a:path>
              <a:path w="6873240" h="2839720">
                <a:moveTo>
                  <a:pt x="3729064" y="2191751"/>
                </a:moveTo>
                <a:lnTo>
                  <a:pt x="3356123" y="2331675"/>
                </a:lnTo>
                <a:lnTo>
                  <a:pt x="3009057" y="2421199"/>
                </a:lnTo>
                <a:lnTo>
                  <a:pt x="2706832" y="2480333"/>
                </a:lnTo>
                <a:lnTo>
                  <a:pt x="1393937" y="2647374"/>
                </a:lnTo>
                <a:lnTo>
                  <a:pt x="630059" y="2689815"/>
                </a:lnTo>
                <a:lnTo>
                  <a:pt x="166589" y="2660239"/>
                </a:lnTo>
                <a:lnTo>
                  <a:pt x="3924" y="2653447"/>
                </a:lnTo>
                <a:lnTo>
                  <a:pt x="3938" y="2639877"/>
                </a:lnTo>
                <a:lnTo>
                  <a:pt x="215591" y="2655418"/>
                </a:lnTo>
                <a:lnTo>
                  <a:pt x="656612" y="2666288"/>
                </a:lnTo>
                <a:lnTo>
                  <a:pt x="1259349" y="2643613"/>
                </a:lnTo>
                <a:lnTo>
                  <a:pt x="2749007" y="2464510"/>
                </a:lnTo>
                <a:lnTo>
                  <a:pt x="3079935" y="2394605"/>
                </a:lnTo>
                <a:lnTo>
                  <a:pt x="3449486" y="2283082"/>
                </a:lnTo>
                <a:lnTo>
                  <a:pt x="3952413" y="2094387"/>
                </a:lnTo>
                <a:lnTo>
                  <a:pt x="3729064" y="2191751"/>
                </a:lnTo>
                <a:close/>
              </a:path>
              <a:path w="6873240" h="2839720">
                <a:moveTo>
                  <a:pt x="5051264" y="799589"/>
                </a:moveTo>
                <a:lnTo>
                  <a:pt x="5079328" y="776323"/>
                </a:lnTo>
                <a:lnTo>
                  <a:pt x="5112238" y="763975"/>
                </a:lnTo>
                <a:lnTo>
                  <a:pt x="5051264" y="799589"/>
                </a:lnTo>
                <a:close/>
              </a:path>
              <a:path w="6873240" h="2839720">
                <a:moveTo>
                  <a:pt x="5026047" y="812796"/>
                </a:moveTo>
                <a:lnTo>
                  <a:pt x="5047304" y="801903"/>
                </a:lnTo>
                <a:lnTo>
                  <a:pt x="5051264" y="799589"/>
                </a:lnTo>
                <a:lnTo>
                  <a:pt x="5049442" y="801101"/>
                </a:lnTo>
                <a:lnTo>
                  <a:pt x="5026047" y="812796"/>
                </a:lnTo>
                <a:close/>
              </a:path>
              <a:path w="6873240" h="2839720">
                <a:moveTo>
                  <a:pt x="4596793" y="1027394"/>
                </a:moveTo>
                <a:lnTo>
                  <a:pt x="5026047" y="812796"/>
                </a:lnTo>
                <a:lnTo>
                  <a:pt x="4750884" y="953810"/>
                </a:lnTo>
                <a:lnTo>
                  <a:pt x="4596793" y="1027394"/>
                </a:lnTo>
                <a:close/>
              </a:path>
              <a:path w="6873240" h="2839720">
                <a:moveTo>
                  <a:pt x="574034" y="2511552"/>
                </a:moveTo>
                <a:lnTo>
                  <a:pt x="499239" y="2521867"/>
                </a:lnTo>
                <a:lnTo>
                  <a:pt x="559628" y="2512773"/>
                </a:lnTo>
                <a:lnTo>
                  <a:pt x="574034" y="2511552"/>
                </a:lnTo>
                <a:close/>
              </a:path>
              <a:path w="6873240" h="2839720">
                <a:moveTo>
                  <a:pt x="597030" y="2508381"/>
                </a:moveTo>
                <a:lnTo>
                  <a:pt x="574034" y="2511552"/>
                </a:lnTo>
                <a:lnTo>
                  <a:pt x="559628" y="2512773"/>
                </a:lnTo>
                <a:lnTo>
                  <a:pt x="564961" y="2510772"/>
                </a:lnTo>
                <a:lnTo>
                  <a:pt x="592189" y="2508156"/>
                </a:lnTo>
                <a:lnTo>
                  <a:pt x="597030" y="2508381"/>
                </a:lnTo>
                <a:close/>
              </a:path>
              <a:path w="6873240" h="2839720">
                <a:moveTo>
                  <a:pt x="621316" y="2507783"/>
                </a:moveTo>
                <a:lnTo>
                  <a:pt x="606332" y="2508815"/>
                </a:lnTo>
                <a:lnTo>
                  <a:pt x="597030" y="2508381"/>
                </a:lnTo>
                <a:lnTo>
                  <a:pt x="613565" y="2506101"/>
                </a:lnTo>
                <a:lnTo>
                  <a:pt x="621316" y="2507783"/>
                </a:lnTo>
                <a:close/>
              </a:path>
              <a:path w="6873240" h="2839720">
                <a:moveTo>
                  <a:pt x="3950425" y="1905231"/>
                </a:moveTo>
                <a:lnTo>
                  <a:pt x="3511526" y="2069902"/>
                </a:lnTo>
                <a:lnTo>
                  <a:pt x="3127410" y="2200455"/>
                </a:lnTo>
                <a:lnTo>
                  <a:pt x="2731249" y="2294834"/>
                </a:lnTo>
                <a:lnTo>
                  <a:pt x="1377829" y="2463515"/>
                </a:lnTo>
                <a:lnTo>
                  <a:pt x="636473" y="2511070"/>
                </a:lnTo>
                <a:lnTo>
                  <a:pt x="621316" y="2507783"/>
                </a:lnTo>
                <a:lnTo>
                  <a:pt x="1226303" y="2466109"/>
                </a:lnTo>
                <a:lnTo>
                  <a:pt x="2727749" y="2269018"/>
                </a:lnTo>
                <a:lnTo>
                  <a:pt x="3081830" y="2190428"/>
                </a:lnTo>
                <a:lnTo>
                  <a:pt x="3476073" y="2069639"/>
                </a:lnTo>
                <a:lnTo>
                  <a:pt x="4067616" y="1847697"/>
                </a:lnTo>
                <a:lnTo>
                  <a:pt x="3950425" y="1905231"/>
                </a:lnTo>
                <a:close/>
              </a:path>
              <a:path w="6873240" h="2839720">
                <a:moveTo>
                  <a:pt x="4480211" y="1083065"/>
                </a:moveTo>
                <a:lnTo>
                  <a:pt x="4596793" y="1027394"/>
                </a:lnTo>
                <a:lnTo>
                  <a:pt x="4505728" y="1072920"/>
                </a:lnTo>
                <a:lnTo>
                  <a:pt x="4480211" y="1083065"/>
                </a:lnTo>
                <a:close/>
              </a:path>
              <a:path w="6873240" h="2839720">
                <a:moveTo>
                  <a:pt x="4353253" y="1143692"/>
                </a:moveTo>
                <a:lnTo>
                  <a:pt x="3900212" y="1313670"/>
                </a:lnTo>
                <a:lnTo>
                  <a:pt x="4480211" y="1083065"/>
                </a:lnTo>
                <a:lnTo>
                  <a:pt x="4353253" y="1143692"/>
                </a:lnTo>
                <a:close/>
              </a:path>
              <a:path w="6873240" h="2839720">
                <a:moveTo>
                  <a:pt x="1213128" y="2823728"/>
                </a:moveTo>
                <a:lnTo>
                  <a:pt x="1026283" y="2839573"/>
                </a:lnTo>
                <a:lnTo>
                  <a:pt x="429585" y="2832854"/>
                </a:lnTo>
                <a:lnTo>
                  <a:pt x="3625" y="2802768"/>
                </a:lnTo>
                <a:lnTo>
                  <a:pt x="0" y="2777000"/>
                </a:lnTo>
                <a:lnTo>
                  <a:pt x="215091" y="2804815"/>
                </a:lnTo>
                <a:lnTo>
                  <a:pt x="659538" y="2827964"/>
                </a:lnTo>
                <a:lnTo>
                  <a:pt x="1213128" y="2823728"/>
                </a:lnTo>
                <a:close/>
              </a:path>
              <a:path w="6873240" h="2839720">
                <a:moveTo>
                  <a:pt x="3913072" y="1512311"/>
                </a:moveTo>
                <a:lnTo>
                  <a:pt x="3894803" y="1519166"/>
                </a:lnTo>
                <a:lnTo>
                  <a:pt x="4479500" y="1259098"/>
                </a:lnTo>
                <a:lnTo>
                  <a:pt x="3913072" y="1512311"/>
                </a:lnTo>
                <a:close/>
              </a:path>
              <a:path w="6873240" h="2839720">
                <a:moveTo>
                  <a:pt x="5203517" y="1448645"/>
                </a:moveTo>
                <a:lnTo>
                  <a:pt x="5358198" y="1322787"/>
                </a:lnTo>
                <a:lnTo>
                  <a:pt x="5245337" y="1419390"/>
                </a:lnTo>
                <a:lnTo>
                  <a:pt x="5203517" y="1448645"/>
                </a:lnTo>
                <a:close/>
              </a:path>
              <a:path w="6873240" h="2839720">
                <a:moveTo>
                  <a:pt x="3171850" y="2590956"/>
                </a:moveTo>
                <a:lnTo>
                  <a:pt x="2974868" y="2637493"/>
                </a:lnTo>
                <a:lnTo>
                  <a:pt x="2687810" y="2690937"/>
                </a:lnTo>
                <a:lnTo>
                  <a:pt x="1488992" y="2801613"/>
                </a:lnTo>
                <a:lnTo>
                  <a:pt x="2633685" y="2670551"/>
                </a:lnTo>
                <a:lnTo>
                  <a:pt x="3171850" y="2590956"/>
                </a:lnTo>
                <a:close/>
              </a:path>
              <a:path w="6873240" h="2839720">
                <a:moveTo>
                  <a:pt x="3595962" y="2445156"/>
                </a:moveTo>
                <a:lnTo>
                  <a:pt x="3267746" y="2568301"/>
                </a:lnTo>
                <a:lnTo>
                  <a:pt x="3171850" y="2590956"/>
                </a:lnTo>
                <a:lnTo>
                  <a:pt x="3170806" y="2591107"/>
                </a:lnTo>
                <a:lnTo>
                  <a:pt x="3813086" y="2350129"/>
                </a:lnTo>
                <a:lnTo>
                  <a:pt x="4206255" y="2134793"/>
                </a:lnTo>
                <a:lnTo>
                  <a:pt x="4673250" y="1837499"/>
                </a:lnTo>
                <a:lnTo>
                  <a:pt x="5203517" y="1448645"/>
                </a:lnTo>
                <a:lnTo>
                  <a:pt x="4861794" y="1726065"/>
                </a:lnTo>
                <a:lnTo>
                  <a:pt x="4344244" y="2069455"/>
                </a:lnTo>
                <a:lnTo>
                  <a:pt x="3947919" y="2299541"/>
                </a:lnTo>
                <a:lnTo>
                  <a:pt x="3595962" y="2445156"/>
                </a:lnTo>
                <a:close/>
              </a:path>
              <a:path w="6873240" h="2839720">
                <a:moveTo>
                  <a:pt x="2095412" y="11709"/>
                </a:moveTo>
                <a:lnTo>
                  <a:pt x="564387" y="586138"/>
                </a:lnTo>
                <a:lnTo>
                  <a:pt x="176810" y="694728"/>
                </a:lnTo>
                <a:lnTo>
                  <a:pt x="4399" y="725971"/>
                </a:lnTo>
                <a:lnTo>
                  <a:pt x="4399" y="714411"/>
                </a:lnTo>
                <a:lnTo>
                  <a:pt x="204766" y="684239"/>
                </a:lnTo>
                <a:lnTo>
                  <a:pt x="545020" y="574992"/>
                </a:lnTo>
                <a:lnTo>
                  <a:pt x="2046336" y="11709"/>
                </a:lnTo>
                <a:lnTo>
                  <a:pt x="2095412" y="11709"/>
                </a:lnTo>
                <a:close/>
              </a:path>
              <a:path w="6873240" h="2839720">
                <a:moveTo>
                  <a:pt x="557116" y="128543"/>
                </a:moveTo>
                <a:lnTo>
                  <a:pt x="270739" y="235989"/>
                </a:lnTo>
                <a:lnTo>
                  <a:pt x="646660" y="76534"/>
                </a:lnTo>
                <a:lnTo>
                  <a:pt x="777480" y="11709"/>
                </a:lnTo>
                <a:lnTo>
                  <a:pt x="812839" y="11709"/>
                </a:lnTo>
                <a:lnTo>
                  <a:pt x="792659" y="21756"/>
                </a:lnTo>
                <a:lnTo>
                  <a:pt x="557116" y="128543"/>
                </a:lnTo>
                <a:close/>
              </a:path>
              <a:path w="6873240" h="2839720">
                <a:moveTo>
                  <a:pt x="321573" y="235330"/>
                </a:moveTo>
                <a:lnTo>
                  <a:pt x="37993" y="323314"/>
                </a:lnTo>
                <a:lnTo>
                  <a:pt x="4399" y="330610"/>
                </a:lnTo>
                <a:lnTo>
                  <a:pt x="4399" y="318433"/>
                </a:lnTo>
                <a:lnTo>
                  <a:pt x="270739" y="235989"/>
                </a:lnTo>
                <a:lnTo>
                  <a:pt x="557116" y="128543"/>
                </a:lnTo>
                <a:lnTo>
                  <a:pt x="321573" y="235330"/>
                </a:lnTo>
                <a:close/>
              </a:path>
              <a:path w="6873240" h="2839720">
                <a:moveTo>
                  <a:pt x="302815" y="94244"/>
                </a:moveTo>
                <a:lnTo>
                  <a:pt x="283508" y="101488"/>
                </a:lnTo>
                <a:lnTo>
                  <a:pt x="16509" y="184071"/>
                </a:lnTo>
                <a:lnTo>
                  <a:pt x="4399" y="187617"/>
                </a:lnTo>
                <a:lnTo>
                  <a:pt x="4399" y="173054"/>
                </a:lnTo>
                <a:lnTo>
                  <a:pt x="199024" y="115593"/>
                </a:lnTo>
                <a:lnTo>
                  <a:pt x="449911" y="21462"/>
                </a:lnTo>
                <a:lnTo>
                  <a:pt x="302815" y="94244"/>
                </a:lnTo>
                <a:close/>
              </a:path>
              <a:path w="6873240" h="2839720">
                <a:moveTo>
                  <a:pt x="449911" y="21462"/>
                </a:moveTo>
                <a:lnTo>
                  <a:pt x="199024" y="115593"/>
                </a:lnTo>
                <a:lnTo>
                  <a:pt x="439277" y="11709"/>
                </a:lnTo>
                <a:lnTo>
                  <a:pt x="469622" y="11709"/>
                </a:lnTo>
                <a:lnTo>
                  <a:pt x="449911" y="21462"/>
                </a:lnTo>
                <a:close/>
              </a:path>
              <a:path w="6873240" h="2839720">
                <a:moveTo>
                  <a:pt x="410248" y="348876"/>
                </a:moveTo>
                <a:lnTo>
                  <a:pt x="393441" y="355182"/>
                </a:lnTo>
                <a:lnTo>
                  <a:pt x="110590" y="445413"/>
                </a:lnTo>
                <a:lnTo>
                  <a:pt x="645112" y="244864"/>
                </a:lnTo>
                <a:lnTo>
                  <a:pt x="1152940" y="11709"/>
                </a:lnTo>
                <a:lnTo>
                  <a:pt x="1175387" y="11709"/>
                </a:lnTo>
                <a:lnTo>
                  <a:pt x="1035407" y="76497"/>
                </a:lnTo>
                <a:lnTo>
                  <a:pt x="1043319" y="73529"/>
                </a:lnTo>
                <a:lnTo>
                  <a:pt x="410248" y="348876"/>
                </a:lnTo>
                <a:close/>
              </a:path>
              <a:path w="6873240" h="2839720">
                <a:moveTo>
                  <a:pt x="299949" y="374366"/>
                </a:moveTo>
                <a:lnTo>
                  <a:pt x="87139" y="454211"/>
                </a:lnTo>
                <a:lnTo>
                  <a:pt x="4399" y="472043"/>
                </a:lnTo>
                <a:lnTo>
                  <a:pt x="4399" y="447456"/>
                </a:lnTo>
                <a:lnTo>
                  <a:pt x="299949" y="374366"/>
                </a:lnTo>
                <a:close/>
              </a:path>
            </a:pathLst>
          </a:custGeom>
          <a:solidFill>
            <a:srgbClr val="F52B0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2">
            <a:extLst>
              <a:ext uri="{FF2B5EF4-FFF2-40B4-BE49-F238E27FC236}">
                <a16:creationId xmlns:a16="http://schemas.microsoft.com/office/drawing/2014/main" id="{5AF8F8EA-0443-8C5D-E85F-9327EAC4849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75198" y="-11413"/>
            <a:ext cx="8212711" cy="338046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16000" y="1245558"/>
            <a:ext cx="11520170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-200" dirty="0">
                <a:solidFill>
                  <a:srgbClr val="FFFFFF"/>
                </a:solidFill>
                <a:latin typeface="Arial Black"/>
                <a:cs typeface="Arial Black"/>
              </a:rPr>
              <a:t>ANALYZING</a:t>
            </a:r>
            <a:r>
              <a:rPr sz="3700" spc="-3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Arial Black"/>
                <a:cs typeface="Arial Black"/>
              </a:rPr>
              <a:t>CONVERSION</a:t>
            </a:r>
            <a:r>
              <a:rPr sz="3700" spc="-3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sz="3700" spc="-3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Arial Black"/>
                <a:cs typeface="Arial Black"/>
              </a:rPr>
              <a:t>CAMPAIGN</a:t>
            </a:r>
            <a:r>
              <a:rPr sz="3700" spc="-3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700" spc="-80" dirty="0">
                <a:solidFill>
                  <a:srgbClr val="FFFFFF"/>
                </a:solidFill>
                <a:latin typeface="Arial Black"/>
                <a:cs typeface="Arial Black"/>
              </a:rPr>
              <a:t>TYPE</a:t>
            </a:r>
            <a:endParaRPr sz="37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5198" y="-11413"/>
            <a:ext cx="8212711" cy="338046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399" y="-11709"/>
            <a:ext cx="10177098" cy="8999219"/>
            <a:chOff x="-4399" y="-11709"/>
            <a:chExt cx="10177098" cy="8999219"/>
          </a:xfrm>
        </p:grpSpPr>
        <p:sp>
          <p:nvSpPr>
            <p:cNvPr id="4" name="object 4"/>
            <p:cNvSpPr/>
            <p:nvPr/>
          </p:nvSpPr>
          <p:spPr>
            <a:xfrm>
              <a:off x="-4399" y="-11709"/>
              <a:ext cx="6873240" cy="2839720"/>
            </a:xfrm>
            <a:custGeom>
              <a:avLst/>
              <a:gdLst/>
              <a:ahLst/>
              <a:cxnLst/>
              <a:rect l="l" t="t" r="r" b="b"/>
              <a:pathLst>
                <a:path w="6873240" h="2839720">
                  <a:moveTo>
                    <a:pt x="131721" y="556093"/>
                  </a:moveTo>
                  <a:lnTo>
                    <a:pt x="38417" y="580936"/>
                  </a:lnTo>
                  <a:lnTo>
                    <a:pt x="4399" y="588261"/>
                  </a:lnTo>
                  <a:lnTo>
                    <a:pt x="4399" y="584123"/>
                  </a:lnTo>
                  <a:lnTo>
                    <a:pt x="131721" y="556093"/>
                  </a:lnTo>
                  <a:close/>
                </a:path>
                <a:path w="6873240" h="2839720">
                  <a:moveTo>
                    <a:pt x="523822" y="435641"/>
                  </a:moveTo>
                  <a:lnTo>
                    <a:pt x="468276" y="453464"/>
                  </a:lnTo>
                  <a:lnTo>
                    <a:pt x="1550854" y="11709"/>
                  </a:lnTo>
                  <a:lnTo>
                    <a:pt x="1562270" y="11709"/>
                  </a:lnTo>
                  <a:lnTo>
                    <a:pt x="523822" y="435641"/>
                  </a:lnTo>
                  <a:close/>
                </a:path>
                <a:path w="6873240" h="2839720">
                  <a:moveTo>
                    <a:pt x="229835" y="529971"/>
                  </a:moveTo>
                  <a:lnTo>
                    <a:pt x="184919" y="544382"/>
                  </a:lnTo>
                  <a:lnTo>
                    <a:pt x="131721" y="556093"/>
                  </a:lnTo>
                  <a:lnTo>
                    <a:pt x="229835" y="529971"/>
                  </a:lnTo>
                  <a:close/>
                </a:path>
                <a:path w="6873240" h="2839720">
                  <a:moveTo>
                    <a:pt x="376453" y="490933"/>
                  </a:moveTo>
                  <a:lnTo>
                    <a:pt x="229835" y="529971"/>
                  </a:lnTo>
                  <a:lnTo>
                    <a:pt x="468276" y="453464"/>
                  </a:lnTo>
                  <a:lnTo>
                    <a:pt x="376453" y="490933"/>
                  </a:lnTo>
                  <a:close/>
                </a:path>
                <a:path w="6873240" h="2839720">
                  <a:moveTo>
                    <a:pt x="2810060" y="0"/>
                  </a:moveTo>
                  <a:lnTo>
                    <a:pt x="2752775" y="21492"/>
                  </a:lnTo>
                  <a:lnTo>
                    <a:pt x="2216060" y="168606"/>
                  </a:lnTo>
                  <a:lnTo>
                    <a:pt x="671023" y="707599"/>
                  </a:lnTo>
                  <a:lnTo>
                    <a:pt x="230814" y="832068"/>
                  </a:lnTo>
                  <a:lnTo>
                    <a:pt x="2855" y="876903"/>
                  </a:lnTo>
                  <a:lnTo>
                    <a:pt x="4399" y="862759"/>
                  </a:lnTo>
                  <a:lnTo>
                    <a:pt x="230738" y="818532"/>
                  </a:lnTo>
                  <a:lnTo>
                    <a:pt x="616525" y="700917"/>
                  </a:lnTo>
                  <a:lnTo>
                    <a:pt x="2163317" y="161266"/>
                  </a:lnTo>
                  <a:lnTo>
                    <a:pt x="2671368" y="24907"/>
                  </a:lnTo>
                  <a:lnTo>
                    <a:pt x="2684271" y="20066"/>
                  </a:lnTo>
                  <a:lnTo>
                    <a:pt x="2762523" y="4270"/>
                  </a:lnTo>
                  <a:lnTo>
                    <a:pt x="2810060" y="0"/>
                  </a:lnTo>
                  <a:close/>
                </a:path>
                <a:path w="6873240" h="2839720">
                  <a:moveTo>
                    <a:pt x="1256892" y="663752"/>
                  </a:moveTo>
                  <a:lnTo>
                    <a:pt x="1256190" y="664016"/>
                  </a:lnTo>
                  <a:lnTo>
                    <a:pt x="582189" y="890137"/>
                  </a:lnTo>
                  <a:lnTo>
                    <a:pt x="187881" y="983821"/>
                  </a:lnTo>
                  <a:lnTo>
                    <a:pt x="2324" y="1012747"/>
                  </a:lnTo>
                  <a:lnTo>
                    <a:pt x="990" y="999683"/>
                  </a:lnTo>
                  <a:lnTo>
                    <a:pt x="238132" y="964967"/>
                  </a:lnTo>
                  <a:lnTo>
                    <a:pt x="633582" y="870855"/>
                  </a:lnTo>
                  <a:lnTo>
                    <a:pt x="1256892" y="663752"/>
                  </a:lnTo>
                  <a:close/>
                </a:path>
                <a:path w="6873240" h="2839720">
                  <a:moveTo>
                    <a:pt x="1298475" y="649936"/>
                  </a:moveTo>
                  <a:lnTo>
                    <a:pt x="1260966" y="662514"/>
                  </a:lnTo>
                  <a:lnTo>
                    <a:pt x="1262209" y="662048"/>
                  </a:lnTo>
                  <a:lnTo>
                    <a:pt x="1256892" y="663752"/>
                  </a:lnTo>
                  <a:lnTo>
                    <a:pt x="1256352" y="663955"/>
                  </a:lnTo>
                  <a:lnTo>
                    <a:pt x="1298475" y="649936"/>
                  </a:lnTo>
                  <a:close/>
                </a:path>
                <a:path w="6873240" h="2839720">
                  <a:moveTo>
                    <a:pt x="2332749" y="328292"/>
                  </a:moveTo>
                  <a:lnTo>
                    <a:pt x="1264265" y="661276"/>
                  </a:lnTo>
                  <a:lnTo>
                    <a:pt x="1263657" y="661504"/>
                  </a:lnTo>
                  <a:lnTo>
                    <a:pt x="2256942" y="343170"/>
                  </a:lnTo>
                  <a:lnTo>
                    <a:pt x="2279741" y="334616"/>
                  </a:lnTo>
                  <a:lnTo>
                    <a:pt x="2332749" y="328292"/>
                  </a:lnTo>
                  <a:close/>
                </a:path>
                <a:path w="6873240" h="2839720">
                  <a:moveTo>
                    <a:pt x="1844" y="1148883"/>
                  </a:moveTo>
                  <a:lnTo>
                    <a:pt x="873" y="1148936"/>
                  </a:lnTo>
                  <a:lnTo>
                    <a:pt x="1396" y="1148740"/>
                  </a:lnTo>
                  <a:lnTo>
                    <a:pt x="1844" y="1148883"/>
                  </a:lnTo>
                  <a:close/>
                </a:path>
                <a:path w="6873240" h="2839720">
                  <a:moveTo>
                    <a:pt x="141720" y="1132591"/>
                  </a:moveTo>
                  <a:lnTo>
                    <a:pt x="18638" y="1155835"/>
                  </a:lnTo>
                  <a:lnTo>
                    <a:pt x="20950" y="1154968"/>
                  </a:lnTo>
                  <a:lnTo>
                    <a:pt x="1844" y="1148883"/>
                  </a:lnTo>
                  <a:lnTo>
                    <a:pt x="43224" y="1146611"/>
                  </a:lnTo>
                  <a:lnTo>
                    <a:pt x="141720" y="1132591"/>
                  </a:lnTo>
                  <a:close/>
                </a:path>
                <a:path w="6873240" h="2839720">
                  <a:moveTo>
                    <a:pt x="4470866" y="55101"/>
                  </a:moveTo>
                  <a:lnTo>
                    <a:pt x="2519482" y="488827"/>
                  </a:lnTo>
                  <a:lnTo>
                    <a:pt x="562204" y="1060409"/>
                  </a:lnTo>
                  <a:lnTo>
                    <a:pt x="157023" y="1131043"/>
                  </a:lnTo>
                  <a:lnTo>
                    <a:pt x="159731" y="1130027"/>
                  </a:lnTo>
                  <a:lnTo>
                    <a:pt x="141720" y="1132591"/>
                  </a:lnTo>
                  <a:lnTo>
                    <a:pt x="309814" y="1100846"/>
                  </a:lnTo>
                  <a:lnTo>
                    <a:pt x="307641" y="1101661"/>
                  </a:lnTo>
                  <a:lnTo>
                    <a:pt x="708482" y="1005527"/>
                  </a:lnTo>
                  <a:lnTo>
                    <a:pt x="2368561" y="504758"/>
                  </a:lnTo>
                  <a:lnTo>
                    <a:pt x="4470866" y="55101"/>
                  </a:lnTo>
                  <a:close/>
                </a:path>
                <a:path w="6873240" h="2839720">
                  <a:moveTo>
                    <a:pt x="3847628" y="4081"/>
                  </a:moveTo>
                  <a:lnTo>
                    <a:pt x="2332749" y="328292"/>
                  </a:lnTo>
                  <a:lnTo>
                    <a:pt x="2519617" y="271745"/>
                  </a:lnTo>
                  <a:lnTo>
                    <a:pt x="2532313" y="266982"/>
                  </a:lnTo>
                  <a:lnTo>
                    <a:pt x="3807339" y="5633"/>
                  </a:lnTo>
                  <a:lnTo>
                    <a:pt x="3847628" y="4081"/>
                  </a:lnTo>
                  <a:close/>
                </a:path>
                <a:path w="6873240" h="2839720">
                  <a:moveTo>
                    <a:pt x="17298" y="1297335"/>
                  </a:moveTo>
                  <a:lnTo>
                    <a:pt x="916" y="1298129"/>
                  </a:lnTo>
                  <a:lnTo>
                    <a:pt x="3770" y="1297058"/>
                  </a:lnTo>
                  <a:lnTo>
                    <a:pt x="17298" y="1297335"/>
                  </a:lnTo>
                  <a:close/>
                </a:path>
                <a:path w="6873240" h="2839720">
                  <a:moveTo>
                    <a:pt x="49519" y="1295774"/>
                  </a:moveTo>
                  <a:lnTo>
                    <a:pt x="38054" y="1297760"/>
                  </a:lnTo>
                  <a:lnTo>
                    <a:pt x="17298" y="1297335"/>
                  </a:lnTo>
                  <a:lnTo>
                    <a:pt x="49519" y="1295774"/>
                  </a:lnTo>
                  <a:close/>
                </a:path>
                <a:path w="6873240" h="2839720">
                  <a:moveTo>
                    <a:pt x="5027326" y="49788"/>
                  </a:moveTo>
                  <a:lnTo>
                    <a:pt x="4504666" y="218757"/>
                  </a:lnTo>
                  <a:lnTo>
                    <a:pt x="527607" y="1236163"/>
                  </a:lnTo>
                  <a:lnTo>
                    <a:pt x="125462" y="1292094"/>
                  </a:lnTo>
                  <a:lnTo>
                    <a:pt x="49519" y="1295774"/>
                  </a:lnTo>
                  <a:lnTo>
                    <a:pt x="373846" y="1239595"/>
                  </a:lnTo>
                  <a:lnTo>
                    <a:pt x="823768" y="1138610"/>
                  </a:lnTo>
                  <a:lnTo>
                    <a:pt x="2026661" y="809374"/>
                  </a:lnTo>
                  <a:lnTo>
                    <a:pt x="4314242" y="263074"/>
                  </a:lnTo>
                  <a:lnTo>
                    <a:pt x="4980612" y="40186"/>
                  </a:lnTo>
                  <a:lnTo>
                    <a:pt x="5085033" y="1008"/>
                  </a:lnTo>
                  <a:lnTo>
                    <a:pt x="5122434" y="540"/>
                  </a:lnTo>
                  <a:lnTo>
                    <a:pt x="5027326" y="49788"/>
                  </a:lnTo>
                  <a:close/>
                </a:path>
                <a:path w="6873240" h="2839720">
                  <a:moveTo>
                    <a:pt x="3630" y="1446320"/>
                  </a:moveTo>
                  <a:lnTo>
                    <a:pt x="3476" y="1446378"/>
                  </a:lnTo>
                  <a:lnTo>
                    <a:pt x="2600" y="1446429"/>
                  </a:lnTo>
                  <a:lnTo>
                    <a:pt x="3630" y="1446320"/>
                  </a:lnTo>
                  <a:close/>
                </a:path>
                <a:path w="6873240" h="2839720">
                  <a:moveTo>
                    <a:pt x="4797763" y="298692"/>
                  </a:moveTo>
                  <a:lnTo>
                    <a:pt x="4166213" y="494952"/>
                  </a:lnTo>
                  <a:lnTo>
                    <a:pt x="760295" y="1352327"/>
                  </a:lnTo>
                  <a:lnTo>
                    <a:pt x="260326" y="1431396"/>
                  </a:lnTo>
                  <a:lnTo>
                    <a:pt x="3476" y="1446378"/>
                  </a:lnTo>
                  <a:lnTo>
                    <a:pt x="309988" y="1412764"/>
                  </a:lnTo>
                  <a:lnTo>
                    <a:pt x="759349" y="1339118"/>
                  </a:lnTo>
                  <a:lnTo>
                    <a:pt x="3998701" y="530672"/>
                  </a:lnTo>
                  <a:lnTo>
                    <a:pt x="4811357" y="280027"/>
                  </a:lnTo>
                  <a:lnTo>
                    <a:pt x="5264817" y="109892"/>
                  </a:lnTo>
                  <a:lnTo>
                    <a:pt x="4797763" y="298692"/>
                  </a:lnTo>
                  <a:close/>
                </a:path>
                <a:path w="6873240" h="2839720">
                  <a:moveTo>
                    <a:pt x="4636556" y="508385"/>
                  </a:moveTo>
                  <a:lnTo>
                    <a:pt x="4533021" y="547230"/>
                  </a:lnTo>
                  <a:lnTo>
                    <a:pt x="3759110" y="796902"/>
                  </a:lnTo>
                  <a:lnTo>
                    <a:pt x="902059" y="1489041"/>
                  </a:lnTo>
                  <a:lnTo>
                    <a:pt x="352061" y="1573316"/>
                  </a:lnTo>
                  <a:lnTo>
                    <a:pt x="3889" y="1595432"/>
                  </a:lnTo>
                  <a:lnTo>
                    <a:pt x="3946" y="1581846"/>
                  </a:lnTo>
                  <a:lnTo>
                    <a:pt x="156342" y="1578926"/>
                  </a:lnTo>
                  <a:lnTo>
                    <a:pt x="952125" y="1470257"/>
                  </a:lnTo>
                  <a:lnTo>
                    <a:pt x="3779475" y="775697"/>
                  </a:lnTo>
                  <a:lnTo>
                    <a:pt x="4636556" y="508385"/>
                  </a:lnTo>
                  <a:close/>
                </a:path>
                <a:path w="6873240" h="2839720">
                  <a:moveTo>
                    <a:pt x="2157192" y="1370801"/>
                  </a:moveTo>
                  <a:lnTo>
                    <a:pt x="744349" y="1683857"/>
                  </a:lnTo>
                  <a:lnTo>
                    <a:pt x="247639" y="1734575"/>
                  </a:lnTo>
                  <a:lnTo>
                    <a:pt x="3749" y="1744694"/>
                  </a:lnTo>
                  <a:lnTo>
                    <a:pt x="1949" y="1718240"/>
                  </a:lnTo>
                  <a:lnTo>
                    <a:pt x="127642" y="1725339"/>
                  </a:lnTo>
                  <a:lnTo>
                    <a:pt x="475099" y="1703491"/>
                  </a:lnTo>
                  <a:lnTo>
                    <a:pt x="979239" y="1622857"/>
                  </a:lnTo>
                  <a:lnTo>
                    <a:pt x="2157192" y="1370801"/>
                  </a:lnTo>
                  <a:close/>
                </a:path>
                <a:path w="6873240" h="2839720">
                  <a:moveTo>
                    <a:pt x="4643550" y="3876"/>
                  </a:moveTo>
                  <a:lnTo>
                    <a:pt x="4470871" y="55099"/>
                  </a:lnTo>
                  <a:lnTo>
                    <a:pt x="4617680" y="17"/>
                  </a:lnTo>
                  <a:lnTo>
                    <a:pt x="4643550" y="3876"/>
                  </a:lnTo>
                  <a:close/>
                </a:path>
                <a:path w="6873240" h="2839720">
                  <a:moveTo>
                    <a:pt x="888380" y="1806156"/>
                  </a:moveTo>
                  <a:lnTo>
                    <a:pt x="654298" y="1853288"/>
                  </a:lnTo>
                  <a:lnTo>
                    <a:pt x="205587" y="1885997"/>
                  </a:lnTo>
                  <a:lnTo>
                    <a:pt x="3661" y="1893936"/>
                  </a:lnTo>
                  <a:lnTo>
                    <a:pt x="851" y="1867861"/>
                  </a:lnTo>
                  <a:lnTo>
                    <a:pt x="108493" y="1868168"/>
                  </a:lnTo>
                  <a:lnTo>
                    <a:pt x="504998" y="1855047"/>
                  </a:lnTo>
                  <a:lnTo>
                    <a:pt x="888380" y="1806156"/>
                  </a:lnTo>
                  <a:close/>
                </a:path>
                <a:path w="6873240" h="2839720">
                  <a:moveTo>
                    <a:pt x="957249" y="1983784"/>
                  </a:moveTo>
                  <a:lnTo>
                    <a:pt x="585330" y="2028374"/>
                  </a:lnTo>
                  <a:lnTo>
                    <a:pt x="141672" y="2045622"/>
                  </a:lnTo>
                  <a:lnTo>
                    <a:pt x="197" y="2030880"/>
                  </a:lnTo>
                  <a:lnTo>
                    <a:pt x="4102" y="2029415"/>
                  </a:lnTo>
                  <a:lnTo>
                    <a:pt x="143982" y="2031191"/>
                  </a:lnTo>
                  <a:lnTo>
                    <a:pt x="537210" y="2019299"/>
                  </a:lnTo>
                  <a:lnTo>
                    <a:pt x="957249" y="1983784"/>
                  </a:lnTo>
                  <a:close/>
                </a:path>
                <a:path w="6873240" h="2839720">
                  <a:moveTo>
                    <a:pt x="5264817" y="109892"/>
                  </a:moveTo>
                  <a:lnTo>
                    <a:pt x="4811357" y="280027"/>
                  </a:lnTo>
                  <a:lnTo>
                    <a:pt x="5314260" y="64213"/>
                  </a:lnTo>
                  <a:lnTo>
                    <a:pt x="5434939" y="5370"/>
                  </a:lnTo>
                  <a:lnTo>
                    <a:pt x="5448853" y="150"/>
                  </a:lnTo>
                  <a:lnTo>
                    <a:pt x="5264817" y="109892"/>
                  </a:lnTo>
                  <a:close/>
                </a:path>
                <a:path w="6873240" h="2839720">
                  <a:moveTo>
                    <a:pt x="1544590" y="1695596"/>
                  </a:moveTo>
                  <a:lnTo>
                    <a:pt x="1065613" y="1793917"/>
                  </a:lnTo>
                  <a:lnTo>
                    <a:pt x="888380" y="1806156"/>
                  </a:lnTo>
                  <a:lnTo>
                    <a:pt x="1544590" y="1695596"/>
                  </a:lnTo>
                  <a:close/>
                </a:path>
                <a:path w="6873240" h="2839720">
                  <a:moveTo>
                    <a:pt x="5094813" y="336450"/>
                  </a:moveTo>
                  <a:lnTo>
                    <a:pt x="4636556" y="508385"/>
                  </a:lnTo>
                  <a:lnTo>
                    <a:pt x="5179561" y="263960"/>
                  </a:lnTo>
                  <a:lnTo>
                    <a:pt x="5621708" y="43812"/>
                  </a:lnTo>
                  <a:lnTo>
                    <a:pt x="5680390" y="8230"/>
                  </a:lnTo>
                  <a:lnTo>
                    <a:pt x="5713934" y="9209"/>
                  </a:lnTo>
                  <a:lnTo>
                    <a:pt x="5541125" y="114739"/>
                  </a:lnTo>
                  <a:lnTo>
                    <a:pt x="5094813" y="336450"/>
                  </a:lnTo>
                  <a:close/>
                </a:path>
                <a:path w="6873240" h="2839720">
                  <a:moveTo>
                    <a:pt x="3894803" y="1519166"/>
                  </a:moveTo>
                  <a:lnTo>
                    <a:pt x="3329076" y="1731422"/>
                  </a:lnTo>
                  <a:lnTo>
                    <a:pt x="2800151" y="1862049"/>
                  </a:lnTo>
                  <a:lnTo>
                    <a:pt x="1324238" y="2117382"/>
                  </a:lnTo>
                  <a:lnTo>
                    <a:pt x="567383" y="2197881"/>
                  </a:lnTo>
                  <a:lnTo>
                    <a:pt x="125651" y="2200842"/>
                  </a:lnTo>
                  <a:lnTo>
                    <a:pt x="3136" y="2192551"/>
                  </a:lnTo>
                  <a:lnTo>
                    <a:pt x="2900" y="2179075"/>
                  </a:lnTo>
                  <a:lnTo>
                    <a:pt x="173927" y="2182729"/>
                  </a:lnTo>
                  <a:lnTo>
                    <a:pt x="568435" y="2183922"/>
                  </a:lnTo>
                  <a:lnTo>
                    <a:pt x="1169848" y="2121050"/>
                  </a:lnTo>
                  <a:lnTo>
                    <a:pt x="2786342" y="1840101"/>
                  </a:lnTo>
                  <a:lnTo>
                    <a:pt x="3352455" y="1709086"/>
                  </a:lnTo>
                  <a:lnTo>
                    <a:pt x="3894803" y="1519166"/>
                  </a:lnTo>
                  <a:close/>
                </a:path>
                <a:path w="6873240" h="2839720">
                  <a:moveTo>
                    <a:pt x="2935429" y="1202491"/>
                  </a:moveTo>
                  <a:lnTo>
                    <a:pt x="2920242" y="1206591"/>
                  </a:lnTo>
                  <a:lnTo>
                    <a:pt x="2749903" y="1256936"/>
                  </a:lnTo>
                  <a:lnTo>
                    <a:pt x="2157192" y="1370801"/>
                  </a:lnTo>
                  <a:lnTo>
                    <a:pt x="2935429" y="1202491"/>
                  </a:lnTo>
                  <a:close/>
                </a:path>
                <a:path w="6873240" h="2839720">
                  <a:moveTo>
                    <a:pt x="4889770" y="576154"/>
                  </a:moveTo>
                  <a:lnTo>
                    <a:pt x="4654941" y="664260"/>
                  </a:lnTo>
                  <a:lnTo>
                    <a:pt x="5199691" y="405616"/>
                  </a:lnTo>
                  <a:lnTo>
                    <a:pt x="5643908" y="171127"/>
                  </a:lnTo>
                  <a:lnTo>
                    <a:pt x="5880480" y="981"/>
                  </a:lnTo>
                  <a:lnTo>
                    <a:pt x="5914802" y="1667"/>
                  </a:lnTo>
                  <a:lnTo>
                    <a:pt x="5658936" y="179054"/>
                  </a:lnTo>
                  <a:lnTo>
                    <a:pt x="5217870" y="412360"/>
                  </a:lnTo>
                  <a:lnTo>
                    <a:pt x="4889770" y="576154"/>
                  </a:lnTo>
                  <a:close/>
                </a:path>
                <a:path w="6873240" h="2839720">
                  <a:moveTo>
                    <a:pt x="3945385" y="1133947"/>
                  </a:moveTo>
                  <a:lnTo>
                    <a:pt x="3174889" y="1368774"/>
                  </a:lnTo>
                  <a:lnTo>
                    <a:pt x="1971360" y="1616862"/>
                  </a:lnTo>
                  <a:lnTo>
                    <a:pt x="1544590" y="1695596"/>
                  </a:lnTo>
                  <a:lnTo>
                    <a:pt x="2999540" y="1393870"/>
                  </a:lnTo>
                  <a:lnTo>
                    <a:pt x="3776136" y="1156755"/>
                  </a:lnTo>
                  <a:lnTo>
                    <a:pt x="4457133" y="928379"/>
                  </a:lnTo>
                  <a:lnTo>
                    <a:pt x="4568718" y="886513"/>
                  </a:lnTo>
                  <a:lnTo>
                    <a:pt x="3945385" y="1133947"/>
                  </a:lnTo>
                  <a:close/>
                </a:path>
                <a:path w="6873240" h="2839720">
                  <a:moveTo>
                    <a:pt x="4568718" y="886513"/>
                  </a:moveTo>
                  <a:lnTo>
                    <a:pt x="4457133" y="928379"/>
                  </a:lnTo>
                  <a:lnTo>
                    <a:pt x="5033817" y="657754"/>
                  </a:lnTo>
                  <a:lnTo>
                    <a:pt x="5561271" y="337777"/>
                  </a:lnTo>
                  <a:lnTo>
                    <a:pt x="6022454" y="42664"/>
                  </a:lnTo>
                  <a:lnTo>
                    <a:pt x="6063520" y="128"/>
                  </a:lnTo>
                  <a:lnTo>
                    <a:pt x="6079068" y="7859"/>
                  </a:lnTo>
                  <a:lnTo>
                    <a:pt x="6045244" y="34114"/>
                  </a:lnTo>
                  <a:lnTo>
                    <a:pt x="5606863" y="347800"/>
                  </a:lnTo>
                  <a:lnTo>
                    <a:pt x="5129949" y="621686"/>
                  </a:lnTo>
                  <a:lnTo>
                    <a:pt x="4568718" y="886513"/>
                  </a:lnTo>
                  <a:close/>
                </a:path>
                <a:path w="6873240" h="2839720">
                  <a:moveTo>
                    <a:pt x="4723490" y="652106"/>
                  </a:moveTo>
                  <a:lnTo>
                    <a:pt x="4112327" y="881410"/>
                  </a:lnTo>
                  <a:lnTo>
                    <a:pt x="3287400" y="1123093"/>
                  </a:lnTo>
                  <a:lnTo>
                    <a:pt x="2935429" y="1202491"/>
                  </a:lnTo>
                  <a:lnTo>
                    <a:pt x="3951197" y="928300"/>
                  </a:lnTo>
                  <a:lnTo>
                    <a:pt x="4889770" y="576154"/>
                  </a:lnTo>
                  <a:lnTo>
                    <a:pt x="4723490" y="652106"/>
                  </a:lnTo>
                  <a:close/>
                </a:path>
                <a:path w="6873240" h="2839720">
                  <a:moveTo>
                    <a:pt x="3633252" y="1820765"/>
                  </a:moveTo>
                  <a:lnTo>
                    <a:pt x="3187534" y="1974430"/>
                  </a:lnTo>
                  <a:lnTo>
                    <a:pt x="2743453" y="2086788"/>
                  </a:lnTo>
                  <a:lnTo>
                    <a:pt x="1289322" y="2293256"/>
                  </a:lnTo>
                  <a:lnTo>
                    <a:pt x="568250" y="2360329"/>
                  </a:lnTo>
                  <a:lnTo>
                    <a:pt x="154326" y="2352857"/>
                  </a:lnTo>
                  <a:lnTo>
                    <a:pt x="2388" y="2342040"/>
                  </a:lnTo>
                  <a:lnTo>
                    <a:pt x="1754" y="2328714"/>
                  </a:lnTo>
                  <a:lnTo>
                    <a:pt x="266793" y="2351354"/>
                  </a:lnTo>
                  <a:lnTo>
                    <a:pt x="672322" y="2348411"/>
                  </a:lnTo>
                  <a:lnTo>
                    <a:pt x="1288247" y="2280094"/>
                  </a:lnTo>
                  <a:lnTo>
                    <a:pt x="2934090" y="2028827"/>
                  </a:lnTo>
                  <a:lnTo>
                    <a:pt x="3413233" y="1889750"/>
                  </a:lnTo>
                  <a:lnTo>
                    <a:pt x="4154864" y="1611495"/>
                  </a:lnTo>
                  <a:lnTo>
                    <a:pt x="3633252" y="1820765"/>
                  </a:lnTo>
                  <a:close/>
                </a:path>
                <a:path w="6873240" h="2839720">
                  <a:moveTo>
                    <a:pt x="1128635" y="1960175"/>
                  </a:moveTo>
                  <a:lnTo>
                    <a:pt x="977037" y="1976359"/>
                  </a:lnTo>
                  <a:lnTo>
                    <a:pt x="1092801" y="1960055"/>
                  </a:lnTo>
                  <a:lnTo>
                    <a:pt x="1128635" y="1960175"/>
                  </a:lnTo>
                  <a:close/>
                </a:path>
                <a:path w="6873240" h="2839720">
                  <a:moveTo>
                    <a:pt x="5112238" y="763975"/>
                  </a:moveTo>
                  <a:lnTo>
                    <a:pt x="5627024" y="448751"/>
                  </a:lnTo>
                  <a:lnTo>
                    <a:pt x="6136986" y="67515"/>
                  </a:lnTo>
                  <a:lnTo>
                    <a:pt x="6213833" y="11554"/>
                  </a:lnTo>
                  <a:lnTo>
                    <a:pt x="6236506" y="3047"/>
                  </a:lnTo>
                  <a:lnTo>
                    <a:pt x="5785494" y="348601"/>
                  </a:lnTo>
                  <a:lnTo>
                    <a:pt x="5283095" y="672742"/>
                  </a:lnTo>
                  <a:lnTo>
                    <a:pt x="5112238" y="763975"/>
                  </a:lnTo>
                  <a:close/>
                </a:path>
                <a:path w="6873240" h="2839720">
                  <a:moveTo>
                    <a:pt x="4156668" y="1244578"/>
                  </a:moveTo>
                  <a:lnTo>
                    <a:pt x="3527166" y="1453634"/>
                  </a:lnTo>
                  <a:lnTo>
                    <a:pt x="2885136" y="1640261"/>
                  </a:lnTo>
                  <a:lnTo>
                    <a:pt x="1398646" y="1926691"/>
                  </a:lnTo>
                  <a:lnTo>
                    <a:pt x="1128635" y="1960175"/>
                  </a:lnTo>
                  <a:lnTo>
                    <a:pt x="2627363" y="1682717"/>
                  </a:lnTo>
                  <a:lnTo>
                    <a:pt x="3270146" y="1509372"/>
                  </a:lnTo>
                  <a:lnTo>
                    <a:pt x="3900212" y="1313670"/>
                  </a:lnTo>
                  <a:lnTo>
                    <a:pt x="4353253" y="1143692"/>
                  </a:lnTo>
                  <a:lnTo>
                    <a:pt x="4156668" y="1244578"/>
                  </a:lnTo>
                  <a:close/>
                </a:path>
                <a:path w="6873240" h="2839720">
                  <a:moveTo>
                    <a:pt x="4479500" y="1259098"/>
                  </a:moveTo>
                  <a:lnTo>
                    <a:pt x="4451756" y="1269508"/>
                  </a:lnTo>
                  <a:lnTo>
                    <a:pt x="5036156" y="968859"/>
                  </a:lnTo>
                  <a:lnTo>
                    <a:pt x="5601905" y="607385"/>
                  </a:lnTo>
                  <a:lnTo>
                    <a:pt x="6141433" y="174362"/>
                  </a:lnTo>
                  <a:lnTo>
                    <a:pt x="6342620" y="3927"/>
                  </a:lnTo>
                  <a:lnTo>
                    <a:pt x="6364428" y="9310"/>
                  </a:lnTo>
                  <a:lnTo>
                    <a:pt x="6157998" y="195276"/>
                  </a:lnTo>
                  <a:lnTo>
                    <a:pt x="5616545" y="601892"/>
                  </a:lnTo>
                  <a:lnTo>
                    <a:pt x="5057463" y="960865"/>
                  </a:lnTo>
                  <a:lnTo>
                    <a:pt x="4479500" y="1259098"/>
                  </a:lnTo>
                  <a:close/>
                </a:path>
                <a:path w="6873240" h="2839720">
                  <a:moveTo>
                    <a:pt x="4154864" y="1611495"/>
                  </a:moveTo>
                  <a:lnTo>
                    <a:pt x="3941003" y="1691734"/>
                  </a:lnTo>
                  <a:lnTo>
                    <a:pt x="4470788" y="1438705"/>
                  </a:lnTo>
                  <a:lnTo>
                    <a:pt x="5045521" y="1100990"/>
                  </a:lnTo>
                  <a:lnTo>
                    <a:pt x="5624043" y="707595"/>
                  </a:lnTo>
                  <a:lnTo>
                    <a:pt x="6247959" y="215781"/>
                  </a:lnTo>
                  <a:lnTo>
                    <a:pt x="6481526" y="6069"/>
                  </a:lnTo>
                  <a:lnTo>
                    <a:pt x="6508956" y="9341"/>
                  </a:lnTo>
                  <a:lnTo>
                    <a:pt x="5914452" y="503684"/>
                  </a:lnTo>
                  <a:lnTo>
                    <a:pt x="5312035" y="946738"/>
                  </a:lnTo>
                  <a:lnTo>
                    <a:pt x="4710567" y="1321613"/>
                  </a:lnTo>
                  <a:lnTo>
                    <a:pt x="4154864" y="1611495"/>
                  </a:lnTo>
                  <a:close/>
                </a:path>
                <a:path w="6873240" h="2839720">
                  <a:moveTo>
                    <a:pt x="592189" y="2508156"/>
                  </a:moveTo>
                  <a:lnTo>
                    <a:pt x="564961" y="2510772"/>
                  </a:lnTo>
                  <a:lnTo>
                    <a:pt x="162751" y="2512469"/>
                  </a:lnTo>
                  <a:lnTo>
                    <a:pt x="1258" y="2491674"/>
                  </a:lnTo>
                  <a:lnTo>
                    <a:pt x="2050" y="2477812"/>
                  </a:lnTo>
                  <a:lnTo>
                    <a:pt x="220444" y="2490824"/>
                  </a:lnTo>
                  <a:lnTo>
                    <a:pt x="592189" y="2508156"/>
                  </a:lnTo>
                  <a:close/>
                </a:path>
                <a:path w="6873240" h="2839720">
                  <a:moveTo>
                    <a:pt x="4067616" y="1847697"/>
                  </a:moveTo>
                  <a:lnTo>
                    <a:pt x="3908607" y="1907356"/>
                  </a:lnTo>
                  <a:lnTo>
                    <a:pt x="4366965" y="1681126"/>
                  </a:lnTo>
                  <a:lnTo>
                    <a:pt x="4887042" y="1363917"/>
                  </a:lnTo>
                  <a:lnTo>
                    <a:pt x="5493838" y="932784"/>
                  </a:lnTo>
                  <a:lnTo>
                    <a:pt x="6374364" y="222613"/>
                  </a:lnTo>
                  <a:lnTo>
                    <a:pt x="6602997" y="1187"/>
                  </a:lnTo>
                  <a:lnTo>
                    <a:pt x="6626067" y="6096"/>
                  </a:lnTo>
                  <a:lnTo>
                    <a:pt x="6475671" y="143910"/>
                  </a:lnTo>
                  <a:lnTo>
                    <a:pt x="5761347" y="764595"/>
                  </a:lnTo>
                  <a:lnTo>
                    <a:pt x="4988455" y="1312303"/>
                  </a:lnTo>
                  <a:lnTo>
                    <a:pt x="4414725" y="1663207"/>
                  </a:lnTo>
                  <a:lnTo>
                    <a:pt x="4067616" y="1847697"/>
                  </a:lnTo>
                  <a:close/>
                </a:path>
                <a:path w="6873240" h="2839720">
                  <a:moveTo>
                    <a:pt x="3952413" y="2094387"/>
                  </a:moveTo>
                  <a:lnTo>
                    <a:pt x="3812436" y="2146906"/>
                  </a:lnTo>
                  <a:lnTo>
                    <a:pt x="4245991" y="1916417"/>
                  </a:lnTo>
                  <a:lnTo>
                    <a:pt x="4758679" y="1615545"/>
                  </a:lnTo>
                  <a:lnTo>
                    <a:pt x="5371345" y="1168646"/>
                  </a:lnTo>
                  <a:lnTo>
                    <a:pt x="6456178" y="286868"/>
                  </a:lnTo>
                  <a:lnTo>
                    <a:pt x="6733499" y="6482"/>
                  </a:lnTo>
                  <a:lnTo>
                    <a:pt x="6756943" y="11250"/>
                  </a:lnTo>
                  <a:lnTo>
                    <a:pt x="6417272" y="328594"/>
                  </a:lnTo>
                  <a:lnTo>
                    <a:pt x="5379838" y="1179024"/>
                  </a:lnTo>
                  <a:lnTo>
                    <a:pt x="4684169" y="1684193"/>
                  </a:lnTo>
                  <a:lnTo>
                    <a:pt x="4171301" y="1985133"/>
                  </a:lnTo>
                  <a:lnTo>
                    <a:pt x="3952413" y="2094387"/>
                  </a:lnTo>
                  <a:close/>
                </a:path>
                <a:path w="6873240" h="2839720">
                  <a:moveTo>
                    <a:pt x="5358198" y="1322787"/>
                  </a:moveTo>
                  <a:lnTo>
                    <a:pt x="6522504" y="329806"/>
                  </a:lnTo>
                  <a:lnTo>
                    <a:pt x="6851474" y="2911"/>
                  </a:lnTo>
                  <a:lnTo>
                    <a:pt x="6872733" y="8500"/>
                  </a:lnTo>
                  <a:lnTo>
                    <a:pt x="6807776" y="73565"/>
                  </a:lnTo>
                  <a:lnTo>
                    <a:pt x="6358193" y="499969"/>
                  </a:lnTo>
                  <a:lnTo>
                    <a:pt x="5358198" y="1322787"/>
                  </a:lnTo>
                  <a:close/>
                </a:path>
                <a:path w="6873240" h="2839720">
                  <a:moveTo>
                    <a:pt x="3729064" y="2191751"/>
                  </a:moveTo>
                  <a:lnTo>
                    <a:pt x="3356123" y="2331675"/>
                  </a:lnTo>
                  <a:lnTo>
                    <a:pt x="3009057" y="2421199"/>
                  </a:lnTo>
                  <a:lnTo>
                    <a:pt x="2706832" y="2480333"/>
                  </a:lnTo>
                  <a:lnTo>
                    <a:pt x="1393937" y="2647374"/>
                  </a:lnTo>
                  <a:lnTo>
                    <a:pt x="630059" y="2689815"/>
                  </a:lnTo>
                  <a:lnTo>
                    <a:pt x="166589" y="2660239"/>
                  </a:lnTo>
                  <a:lnTo>
                    <a:pt x="3924" y="2653447"/>
                  </a:lnTo>
                  <a:lnTo>
                    <a:pt x="3938" y="2639877"/>
                  </a:lnTo>
                  <a:lnTo>
                    <a:pt x="215591" y="2655418"/>
                  </a:lnTo>
                  <a:lnTo>
                    <a:pt x="656612" y="2666288"/>
                  </a:lnTo>
                  <a:lnTo>
                    <a:pt x="1259349" y="2643613"/>
                  </a:lnTo>
                  <a:lnTo>
                    <a:pt x="2749007" y="2464510"/>
                  </a:lnTo>
                  <a:lnTo>
                    <a:pt x="3079935" y="2394605"/>
                  </a:lnTo>
                  <a:lnTo>
                    <a:pt x="3449486" y="2283082"/>
                  </a:lnTo>
                  <a:lnTo>
                    <a:pt x="3952413" y="2094387"/>
                  </a:lnTo>
                  <a:lnTo>
                    <a:pt x="3729064" y="2191751"/>
                  </a:lnTo>
                  <a:close/>
                </a:path>
                <a:path w="6873240" h="2839720">
                  <a:moveTo>
                    <a:pt x="5051264" y="799589"/>
                  </a:moveTo>
                  <a:lnTo>
                    <a:pt x="5079328" y="776323"/>
                  </a:lnTo>
                  <a:lnTo>
                    <a:pt x="5112238" y="763975"/>
                  </a:lnTo>
                  <a:lnTo>
                    <a:pt x="5051264" y="799589"/>
                  </a:lnTo>
                  <a:close/>
                </a:path>
                <a:path w="6873240" h="2839720">
                  <a:moveTo>
                    <a:pt x="5026047" y="812796"/>
                  </a:moveTo>
                  <a:lnTo>
                    <a:pt x="5047304" y="801903"/>
                  </a:lnTo>
                  <a:lnTo>
                    <a:pt x="5051264" y="799589"/>
                  </a:lnTo>
                  <a:lnTo>
                    <a:pt x="5049442" y="801101"/>
                  </a:lnTo>
                  <a:lnTo>
                    <a:pt x="5026047" y="812796"/>
                  </a:lnTo>
                  <a:close/>
                </a:path>
                <a:path w="6873240" h="2839720">
                  <a:moveTo>
                    <a:pt x="4596793" y="1027394"/>
                  </a:moveTo>
                  <a:lnTo>
                    <a:pt x="5026047" y="812796"/>
                  </a:lnTo>
                  <a:lnTo>
                    <a:pt x="4750884" y="953810"/>
                  </a:lnTo>
                  <a:lnTo>
                    <a:pt x="4596793" y="1027394"/>
                  </a:lnTo>
                  <a:close/>
                </a:path>
                <a:path w="6873240" h="2839720">
                  <a:moveTo>
                    <a:pt x="574034" y="2511552"/>
                  </a:moveTo>
                  <a:lnTo>
                    <a:pt x="499239" y="2521867"/>
                  </a:lnTo>
                  <a:lnTo>
                    <a:pt x="559628" y="2512773"/>
                  </a:lnTo>
                  <a:lnTo>
                    <a:pt x="574034" y="2511552"/>
                  </a:lnTo>
                  <a:close/>
                </a:path>
                <a:path w="6873240" h="2839720">
                  <a:moveTo>
                    <a:pt x="597030" y="2508381"/>
                  </a:moveTo>
                  <a:lnTo>
                    <a:pt x="574034" y="2511552"/>
                  </a:lnTo>
                  <a:lnTo>
                    <a:pt x="559628" y="2512773"/>
                  </a:lnTo>
                  <a:lnTo>
                    <a:pt x="564961" y="2510772"/>
                  </a:lnTo>
                  <a:lnTo>
                    <a:pt x="592189" y="2508156"/>
                  </a:lnTo>
                  <a:lnTo>
                    <a:pt x="597030" y="2508381"/>
                  </a:lnTo>
                  <a:close/>
                </a:path>
                <a:path w="6873240" h="2839720">
                  <a:moveTo>
                    <a:pt x="621316" y="2507783"/>
                  </a:moveTo>
                  <a:lnTo>
                    <a:pt x="606332" y="2508815"/>
                  </a:lnTo>
                  <a:lnTo>
                    <a:pt x="597030" y="2508381"/>
                  </a:lnTo>
                  <a:lnTo>
                    <a:pt x="613565" y="2506101"/>
                  </a:lnTo>
                  <a:lnTo>
                    <a:pt x="621316" y="2507783"/>
                  </a:lnTo>
                  <a:close/>
                </a:path>
                <a:path w="6873240" h="2839720">
                  <a:moveTo>
                    <a:pt x="3950425" y="1905231"/>
                  </a:moveTo>
                  <a:lnTo>
                    <a:pt x="3511526" y="2069902"/>
                  </a:lnTo>
                  <a:lnTo>
                    <a:pt x="3127410" y="2200455"/>
                  </a:lnTo>
                  <a:lnTo>
                    <a:pt x="2731249" y="2294834"/>
                  </a:lnTo>
                  <a:lnTo>
                    <a:pt x="1377829" y="2463515"/>
                  </a:lnTo>
                  <a:lnTo>
                    <a:pt x="636473" y="2511070"/>
                  </a:lnTo>
                  <a:lnTo>
                    <a:pt x="621316" y="2507783"/>
                  </a:lnTo>
                  <a:lnTo>
                    <a:pt x="1226303" y="2466109"/>
                  </a:lnTo>
                  <a:lnTo>
                    <a:pt x="2727749" y="2269018"/>
                  </a:lnTo>
                  <a:lnTo>
                    <a:pt x="3081830" y="2190428"/>
                  </a:lnTo>
                  <a:lnTo>
                    <a:pt x="3476073" y="2069639"/>
                  </a:lnTo>
                  <a:lnTo>
                    <a:pt x="4067616" y="1847697"/>
                  </a:lnTo>
                  <a:lnTo>
                    <a:pt x="3950425" y="1905231"/>
                  </a:lnTo>
                  <a:close/>
                </a:path>
                <a:path w="6873240" h="2839720">
                  <a:moveTo>
                    <a:pt x="4480211" y="1083065"/>
                  </a:moveTo>
                  <a:lnTo>
                    <a:pt x="4596793" y="1027394"/>
                  </a:lnTo>
                  <a:lnTo>
                    <a:pt x="4505728" y="1072920"/>
                  </a:lnTo>
                  <a:lnTo>
                    <a:pt x="4480211" y="1083065"/>
                  </a:lnTo>
                  <a:close/>
                </a:path>
                <a:path w="6873240" h="2839720">
                  <a:moveTo>
                    <a:pt x="4353253" y="1143692"/>
                  </a:moveTo>
                  <a:lnTo>
                    <a:pt x="3900212" y="1313670"/>
                  </a:lnTo>
                  <a:lnTo>
                    <a:pt x="4480211" y="1083065"/>
                  </a:lnTo>
                  <a:lnTo>
                    <a:pt x="4353253" y="1143692"/>
                  </a:lnTo>
                  <a:close/>
                </a:path>
                <a:path w="6873240" h="2839720">
                  <a:moveTo>
                    <a:pt x="1213128" y="2823728"/>
                  </a:moveTo>
                  <a:lnTo>
                    <a:pt x="1026283" y="2839573"/>
                  </a:lnTo>
                  <a:lnTo>
                    <a:pt x="429585" y="2832854"/>
                  </a:lnTo>
                  <a:lnTo>
                    <a:pt x="3625" y="2802768"/>
                  </a:lnTo>
                  <a:lnTo>
                    <a:pt x="0" y="2777000"/>
                  </a:lnTo>
                  <a:lnTo>
                    <a:pt x="215091" y="2804815"/>
                  </a:lnTo>
                  <a:lnTo>
                    <a:pt x="659538" y="2827964"/>
                  </a:lnTo>
                  <a:lnTo>
                    <a:pt x="1213128" y="2823728"/>
                  </a:lnTo>
                  <a:close/>
                </a:path>
                <a:path w="6873240" h="2839720">
                  <a:moveTo>
                    <a:pt x="3913072" y="1512311"/>
                  </a:moveTo>
                  <a:lnTo>
                    <a:pt x="3894803" y="1519166"/>
                  </a:lnTo>
                  <a:lnTo>
                    <a:pt x="4479500" y="1259098"/>
                  </a:lnTo>
                  <a:lnTo>
                    <a:pt x="3913072" y="1512311"/>
                  </a:lnTo>
                  <a:close/>
                </a:path>
                <a:path w="6873240" h="2839720">
                  <a:moveTo>
                    <a:pt x="5203517" y="1448645"/>
                  </a:moveTo>
                  <a:lnTo>
                    <a:pt x="5358198" y="1322787"/>
                  </a:lnTo>
                  <a:lnTo>
                    <a:pt x="5245337" y="1419390"/>
                  </a:lnTo>
                  <a:lnTo>
                    <a:pt x="5203517" y="1448645"/>
                  </a:lnTo>
                  <a:close/>
                </a:path>
                <a:path w="6873240" h="2839720">
                  <a:moveTo>
                    <a:pt x="3171850" y="2590956"/>
                  </a:moveTo>
                  <a:lnTo>
                    <a:pt x="2974868" y="2637493"/>
                  </a:lnTo>
                  <a:lnTo>
                    <a:pt x="2687810" y="2690937"/>
                  </a:lnTo>
                  <a:lnTo>
                    <a:pt x="1488992" y="2801613"/>
                  </a:lnTo>
                  <a:lnTo>
                    <a:pt x="2633685" y="2670551"/>
                  </a:lnTo>
                  <a:lnTo>
                    <a:pt x="3171850" y="2590956"/>
                  </a:lnTo>
                  <a:close/>
                </a:path>
                <a:path w="6873240" h="2839720">
                  <a:moveTo>
                    <a:pt x="3595962" y="2445156"/>
                  </a:moveTo>
                  <a:lnTo>
                    <a:pt x="3267746" y="2568301"/>
                  </a:lnTo>
                  <a:lnTo>
                    <a:pt x="3171850" y="2590956"/>
                  </a:lnTo>
                  <a:lnTo>
                    <a:pt x="3170806" y="2591107"/>
                  </a:lnTo>
                  <a:lnTo>
                    <a:pt x="3813086" y="2350129"/>
                  </a:lnTo>
                  <a:lnTo>
                    <a:pt x="4206255" y="2134793"/>
                  </a:lnTo>
                  <a:lnTo>
                    <a:pt x="4673250" y="1837499"/>
                  </a:lnTo>
                  <a:lnTo>
                    <a:pt x="5203517" y="1448645"/>
                  </a:lnTo>
                  <a:lnTo>
                    <a:pt x="4861794" y="1726065"/>
                  </a:lnTo>
                  <a:lnTo>
                    <a:pt x="4344244" y="2069455"/>
                  </a:lnTo>
                  <a:lnTo>
                    <a:pt x="3947919" y="2299541"/>
                  </a:lnTo>
                  <a:lnTo>
                    <a:pt x="3595962" y="2445156"/>
                  </a:lnTo>
                  <a:close/>
                </a:path>
                <a:path w="6873240" h="2839720">
                  <a:moveTo>
                    <a:pt x="2095412" y="11709"/>
                  </a:moveTo>
                  <a:lnTo>
                    <a:pt x="564387" y="586138"/>
                  </a:lnTo>
                  <a:lnTo>
                    <a:pt x="176810" y="694728"/>
                  </a:lnTo>
                  <a:lnTo>
                    <a:pt x="4399" y="725971"/>
                  </a:lnTo>
                  <a:lnTo>
                    <a:pt x="4399" y="714411"/>
                  </a:lnTo>
                  <a:lnTo>
                    <a:pt x="204766" y="684239"/>
                  </a:lnTo>
                  <a:lnTo>
                    <a:pt x="545020" y="574992"/>
                  </a:lnTo>
                  <a:lnTo>
                    <a:pt x="2046336" y="11709"/>
                  </a:lnTo>
                  <a:lnTo>
                    <a:pt x="2095412" y="11709"/>
                  </a:lnTo>
                  <a:close/>
                </a:path>
                <a:path w="6873240" h="2839720">
                  <a:moveTo>
                    <a:pt x="557116" y="128543"/>
                  </a:moveTo>
                  <a:lnTo>
                    <a:pt x="270739" y="235989"/>
                  </a:lnTo>
                  <a:lnTo>
                    <a:pt x="646660" y="76534"/>
                  </a:lnTo>
                  <a:lnTo>
                    <a:pt x="777480" y="11709"/>
                  </a:lnTo>
                  <a:lnTo>
                    <a:pt x="812839" y="11709"/>
                  </a:lnTo>
                  <a:lnTo>
                    <a:pt x="792659" y="21756"/>
                  </a:lnTo>
                  <a:lnTo>
                    <a:pt x="557116" y="128543"/>
                  </a:lnTo>
                  <a:close/>
                </a:path>
                <a:path w="6873240" h="2839720">
                  <a:moveTo>
                    <a:pt x="321573" y="235330"/>
                  </a:moveTo>
                  <a:lnTo>
                    <a:pt x="37993" y="323314"/>
                  </a:lnTo>
                  <a:lnTo>
                    <a:pt x="4399" y="330610"/>
                  </a:lnTo>
                  <a:lnTo>
                    <a:pt x="4399" y="318433"/>
                  </a:lnTo>
                  <a:lnTo>
                    <a:pt x="270739" y="235989"/>
                  </a:lnTo>
                  <a:lnTo>
                    <a:pt x="557116" y="128543"/>
                  </a:lnTo>
                  <a:lnTo>
                    <a:pt x="321573" y="235330"/>
                  </a:lnTo>
                  <a:close/>
                </a:path>
                <a:path w="6873240" h="2839720">
                  <a:moveTo>
                    <a:pt x="302815" y="94244"/>
                  </a:moveTo>
                  <a:lnTo>
                    <a:pt x="283508" y="101488"/>
                  </a:lnTo>
                  <a:lnTo>
                    <a:pt x="16509" y="184071"/>
                  </a:lnTo>
                  <a:lnTo>
                    <a:pt x="4399" y="187617"/>
                  </a:lnTo>
                  <a:lnTo>
                    <a:pt x="4399" y="173054"/>
                  </a:lnTo>
                  <a:lnTo>
                    <a:pt x="199024" y="115593"/>
                  </a:lnTo>
                  <a:lnTo>
                    <a:pt x="449911" y="21462"/>
                  </a:lnTo>
                  <a:lnTo>
                    <a:pt x="302815" y="94244"/>
                  </a:lnTo>
                  <a:close/>
                </a:path>
                <a:path w="6873240" h="2839720">
                  <a:moveTo>
                    <a:pt x="449911" y="21462"/>
                  </a:moveTo>
                  <a:lnTo>
                    <a:pt x="199024" y="115593"/>
                  </a:lnTo>
                  <a:lnTo>
                    <a:pt x="439277" y="11709"/>
                  </a:lnTo>
                  <a:lnTo>
                    <a:pt x="469622" y="11709"/>
                  </a:lnTo>
                  <a:lnTo>
                    <a:pt x="449911" y="21462"/>
                  </a:lnTo>
                  <a:close/>
                </a:path>
                <a:path w="6873240" h="2839720">
                  <a:moveTo>
                    <a:pt x="410248" y="348876"/>
                  </a:moveTo>
                  <a:lnTo>
                    <a:pt x="393441" y="355182"/>
                  </a:lnTo>
                  <a:lnTo>
                    <a:pt x="110590" y="445413"/>
                  </a:lnTo>
                  <a:lnTo>
                    <a:pt x="645112" y="244864"/>
                  </a:lnTo>
                  <a:lnTo>
                    <a:pt x="1152940" y="11709"/>
                  </a:lnTo>
                  <a:lnTo>
                    <a:pt x="1175387" y="11709"/>
                  </a:lnTo>
                  <a:lnTo>
                    <a:pt x="1035407" y="76497"/>
                  </a:lnTo>
                  <a:lnTo>
                    <a:pt x="1043319" y="73529"/>
                  </a:lnTo>
                  <a:lnTo>
                    <a:pt x="410248" y="348876"/>
                  </a:lnTo>
                  <a:close/>
                </a:path>
                <a:path w="6873240" h="2839720">
                  <a:moveTo>
                    <a:pt x="299949" y="374366"/>
                  </a:moveTo>
                  <a:lnTo>
                    <a:pt x="87139" y="454211"/>
                  </a:lnTo>
                  <a:lnTo>
                    <a:pt x="4399" y="472043"/>
                  </a:lnTo>
                  <a:lnTo>
                    <a:pt x="4399" y="447456"/>
                  </a:lnTo>
                  <a:lnTo>
                    <a:pt x="299949" y="374366"/>
                  </a:lnTo>
                  <a:close/>
                </a:path>
              </a:pathLst>
            </a:custGeom>
            <a:solidFill>
              <a:srgbClr val="F52B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709"/>
              <a:ext cx="6896047" cy="26675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200" y="2815311"/>
              <a:ext cx="8953499" cy="61721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-200" dirty="0"/>
              <a:t>ANALYZING</a:t>
            </a:r>
            <a:r>
              <a:rPr sz="3700" spc="-330" dirty="0"/>
              <a:t> </a:t>
            </a:r>
            <a:r>
              <a:rPr sz="3700" spc="-170" dirty="0"/>
              <a:t>CONVERSION</a:t>
            </a:r>
            <a:r>
              <a:rPr sz="3700" spc="-325" dirty="0"/>
              <a:t> </a:t>
            </a:r>
            <a:r>
              <a:rPr sz="3700" spc="-120" dirty="0"/>
              <a:t>ON</a:t>
            </a:r>
            <a:r>
              <a:rPr sz="3700" spc="-325" dirty="0"/>
              <a:t> </a:t>
            </a:r>
            <a:r>
              <a:rPr sz="3700" spc="-185" dirty="0"/>
              <a:t>MARKETING</a:t>
            </a:r>
            <a:r>
              <a:rPr sz="3700" spc="-325" dirty="0"/>
              <a:t> </a:t>
            </a:r>
            <a:r>
              <a:rPr sz="3700" spc="-110" dirty="0"/>
              <a:t>CHANNEL</a:t>
            </a:r>
            <a:endParaRPr sz="3700"/>
          </a:p>
        </p:txBody>
      </p:sp>
      <p:sp>
        <p:nvSpPr>
          <p:cNvPr id="9" name="object 9"/>
          <p:cNvSpPr txBox="1">
            <a:spLocks noGrp="1"/>
          </p:cNvSpPr>
          <p:nvPr>
            <p:ph type="subTitle" idx="4"/>
          </p:nvPr>
        </p:nvSpPr>
        <p:spPr>
          <a:xfrm>
            <a:off x="10959531" y="4899884"/>
            <a:ext cx="6665594" cy="1187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90"/>
              </a:spcBef>
            </a:pPr>
            <a:r>
              <a:rPr sz="2600" spc="-20" dirty="0">
                <a:solidFill>
                  <a:srgbClr val="F4F7FF"/>
                </a:solidFill>
                <a:latin typeface="Verdana"/>
                <a:cs typeface="Verdana"/>
              </a:rPr>
              <a:t>'Referral'</a:t>
            </a:r>
            <a:r>
              <a:rPr sz="2600" spc="-1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leads</a:t>
            </a:r>
            <a:r>
              <a:rPr sz="2600" spc="-1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4F7FF"/>
                </a:solidFill>
                <a:latin typeface="Verdana"/>
                <a:cs typeface="Verdana"/>
              </a:rPr>
              <a:t>the</a:t>
            </a:r>
            <a:r>
              <a:rPr sz="26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75" dirty="0">
                <a:solidFill>
                  <a:srgbClr val="F4F7FF"/>
                </a:solidFill>
                <a:latin typeface="Verdana"/>
                <a:cs typeface="Verdana"/>
              </a:rPr>
              <a:t>marketing</a:t>
            </a:r>
            <a:r>
              <a:rPr sz="2600" spc="-1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4F7FF"/>
                </a:solidFill>
                <a:latin typeface="Verdana"/>
                <a:cs typeface="Verdana"/>
              </a:rPr>
              <a:t>channels </a:t>
            </a:r>
            <a:r>
              <a:rPr sz="2600" spc="110" dirty="0">
                <a:solidFill>
                  <a:srgbClr val="F4F7FF"/>
                </a:solidFill>
                <a:latin typeface="Verdana"/>
                <a:cs typeface="Verdana"/>
              </a:rPr>
              <a:t>on</a:t>
            </a:r>
            <a:r>
              <a:rPr sz="2600" spc="-1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45" dirty="0">
                <a:solidFill>
                  <a:srgbClr val="F4F7FF"/>
                </a:solidFill>
                <a:latin typeface="Verdana"/>
                <a:cs typeface="Verdana"/>
              </a:rPr>
              <a:t>conversion</a:t>
            </a:r>
            <a:r>
              <a:rPr sz="2600" spc="-19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105" dirty="0">
                <a:solidFill>
                  <a:srgbClr val="F4F7FF"/>
                </a:solidFill>
                <a:latin typeface="Verdana"/>
                <a:cs typeface="Verdana"/>
              </a:rPr>
              <a:t>with</a:t>
            </a:r>
            <a:r>
              <a:rPr sz="2600" spc="-1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360" dirty="0">
                <a:solidFill>
                  <a:srgbClr val="F4F7FF"/>
                </a:solidFill>
                <a:latin typeface="Verdana"/>
                <a:cs typeface="Verdana"/>
              </a:rPr>
              <a:t>(1518)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2612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MODELING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7809" y="4225841"/>
            <a:ext cx="13547401" cy="39777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5253" y="5301110"/>
            <a:ext cx="3035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4644" y="7089187"/>
            <a:ext cx="3035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8416" y="5398616"/>
            <a:ext cx="3035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76418" y="6419646"/>
            <a:ext cx="3035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04355" y="4749780"/>
            <a:ext cx="3035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201" y="3717194"/>
            <a:ext cx="24682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7415" marR="5080" indent="-895350">
              <a:lnSpc>
                <a:spcPct val="115399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Import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EDA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2179" y="8362126"/>
            <a:ext cx="2888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TRAIN-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2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Tahoma"/>
                <a:cs typeface="Tahoma"/>
              </a:rPr>
              <a:t>SPLIT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69120" y="7582269"/>
            <a:ext cx="2117725" cy="23114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2600" b="1" spc="-10" dirty="0">
                <a:solidFill>
                  <a:srgbClr val="FFFFFF"/>
                </a:solidFill>
                <a:latin typeface="Tahoma"/>
                <a:cs typeface="Tahoma"/>
              </a:rPr>
              <a:t>MODELING</a:t>
            </a:r>
            <a:endParaRPr sz="2600">
              <a:latin typeface="Tahoma"/>
              <a:cs typeface="Tahoma"/>
            </a:endParaRPr>
          </a:p>
          <a:p>
            <a:pPr marL="12700" marR="5080" algn="ctr">
              <a:lnSpc>
                <a:spcPct val="115399"/>
              </a:lnSpc>
            </a:pPr>
            <a:r>
              <a:rPr sz="2600" spc="110" dirty="0">
                <a:solidFill>
                  <a:srgbClr val="FFFFFF"/>
                </a:solidFill>
                <a:latin typeface="Tahoma"/>
                <a:cs typeface="Tahoma"/>
              </a:rPr>
              <a:t>Logistic </a:t>
            </a:r>
            <a:r>
              <a:rPr sz="2600" spc="50" dirty="0">
                <a:solidFill>
                  <a:srgbClr val="FFFFFF"/>
                </a:solidFill>
                <a:latin typeface="Tahoma"/>
                <a:cs typeface="Tahoma"/>
              </a:rPr>
              <a:t>Regression, </a:t>
            </a:r>
            <a:r>
              <a:rPr sz="2600" spc="110" dirty="0">
                <a:solidFill>
                  <a:srgbClr val="FFFFFF"/>
                </a:solidFill>
                <a:latin typeface="Tahoma"/>
                <a:cs typeface="Tahoma"/>
              </a:rPr>
              <a:t>Decision</a:t>
            </a:r>
            <a:r>
              <a:rPr sz="26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ahoma"/>
                <a:cs typeface="Tahoma"/>
              </a:rPr>
              <a:t>tree, </a:t>
            </a:r>
            <a:r>
              <a:rPr sz="2600" spc="110" dirty="0">
                <a:solidFill>
                  <a:srgbClr val="FFFFFF"/>
                </a:solidFill>
                <a:latin typeface="Tahoma"/>
                <a:cs typeface="Tahoma"/>
              </a:rPr>
              <a:t>Xgboost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74914" y="2378614"/>
            <a:ext cx="303085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 marR="421005" algn="ctr">
              <a:lnSpc>
                <a:spcPct val="115399"/>
              </a:lnSpc>
              <a:spcBef>
                <a:spcPts val="100"/>
              </a:spcBef>
            </a:pPr>
            <a:r>
              <a:rPr sz="2600" b="1" spc="-10" dirty="0">
                <a:solidFill>
                  <a:srgbClr val="FFFFFF"/>
                </a:solidFill>
                <a:latin typeface="Tahoma"/>
                <a:cs typeface="Tahoma"/>
              </a:rPr>
              <a:t>MODEL EVALUATION</a:t>
            </a:r>
            <a:endParaRPr sz="2600">
              <a:latin typeface="Tahoma"/>
              <a:cs typeface="Tahoma"/>
            </a:endParaRPr>
          </a:p>
          <a:p>
            <a:pPr marL="12700" marR="5080" indent="-635" algn="ctr">
              <a:lnSpc>
                <a:spcPct val="115399"/>
              </a:lnSpc>
            </a:pPr>
            <a:r>
              <a:rPr sz="2600" spc="65" dirty="0">
                <a:solidFill>
                  <a:srgbClr val="FFFFFF"/>
                </a:solidFill>
                <a:latin typeface="Tahoma"/>
                <a:cs typeface="Tahoma"/>
              </a:rPr>
              <a:t>Overall</a:t>
            </a:r>
            <a:r>
              <a:rPr sz="26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110" dirty="0">
                <a:solidFill>
                  <a:srgbClr val="FFFFFF"/>
                </a:solidFill>
                <a:latin typeface="Tahoma"/>
                <a:cs typeface="Tahoma"/>
              </a:rPr>
              <a:t>Accuracy </a:t>
            </a:r>
            <a:r>
              <a:rPr sz="2600" spc="95" dirty="0">
                <a:solidFill>
                  <a:srgbClr val="FFFFFF"/>
                </a:solidFill>
                <a:latin typeface="Tahoma"/>
                <a:cs typeface="Tahoma"/>
              </a:rPr>
              <a:t>Precision</a:t>
            </a:r>
            <a:r>
              <a:rPr sz="2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6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Tahoma"/>
                <a:cs typeface="Tahoma"/>
              </a:rPr>
              <a:t>recall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3848" y="2802795"/>
            <a:ext cx="2836545" cy="18542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2600" b="1" spc="-35" dirty="0">
                <a:solidFill>
                  <a:srgbClr val="FFFFFF"/>
                </a:solidFill>
                <a:latin typeface="Tahoma"/>
                <a:cs typeface="Tahoma"/>
              </a:rPr>
              <a:t>PREPROCESSING</a:t>
            </a:r>
            <a:endParaRPr sz="2600">
              <a:latin typeface="Tahoma"/>
              <a:cs typeface="Tahoma"/>
            </a:endParaRPr>
          </a:p>
          <a:p>
            <a:pPr marL="316230" marR="307975" algn="ctr">
              <a:lnSpc>
                <a:spcPct val="115399"/>
              </a:lnSpc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6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cleaning, </a:t>
            </a:r>
            <a:r>
              <a:rPr sz="2600" spc="120" dirty="0">
                <a:solidFill>
                  <a:srgbClr val="FFFFFF"/>
                </a:solidFill>
                <a:latin typeface="Tahoma"/>
                <a:cs typeface="Tahoma"/>
              </a:rPr>
              <a:t>Scaling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ahoma"/>
                <a:cs typeface="Tahoma"/>
              </a:rPr>
              <a:t>data, </a:t>
            </a:r>
            <a:r>
              <a:rPr sz="2600" spc="95" dirty="0">
                <a:solidFill>
                  <a:srgbClr val="FFFFFF"/>
                </a:solidFill>
                <a:latin typeface="Tahoma"/>
                <a:cs typeface="Tahoma"/>
              </a:rPr>
              <a:t>Pipelines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462" y="2554238"/>
            <a:ext cx="7280909" cy="1421130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2838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2235"/>
              </a:spcBef>
            </a:pPr>
            <a:r>
              <a:rPr sz="5000" spc="-10" dirty="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endParaRPr sz="5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47415" y="2554238"/>
            <a:ext cx="1928495" cy="1421130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2311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20"/>
              </a:spcBef>
            </a:pPr>
            <a:endParaRPr sz="2100">
              <a:latin typeface="Times New Roman"/>
              <a:cs typeface="Times New Roman"/>
            </a:endParaRPr>
          </a:p>
          <a:p>
            <a:pPr marL="581025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Arial Black"/>
                <a:cs typeface="Arial Black"/>
              </a:rPr>
              <a:t>Class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8973" y="2554238"/>
            <a:ext cx="1928495" cy="1421130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45"/>
              </a:spcBef>
            </a:pPr>
            <a:endParaRPr sz="2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Arial Black"/>
                <a:cs typeface="Arial Black"/>
              </a:rPr>
              <a:t>Precision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70531" y="2554238"/>
            <a:ext cx="2115820" cy="1421130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45"/>
              </a:spcBef>
            </a:pPr>
            <a:endParaRPr sz="210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Arial Black"/>
                <a:cs typeface="Arial Black"/>
              </a:rPr>
              <a:t>Recall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19608" y="2554238"/>
            <a:ext cx="2435225" cy="1421130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45"/>
              </a:spcBef>
            </a:pPr>
            <a:endParaRPr sz="2100">
              <a:latin typeface="Times New Roman"/>
              <a:cs typeface="Times New Roman"/>
            </a:endParaRPr>
          </a:p>
          <a:p>
            <a:pPr marL="634365">
              <a:lnSpc>
                <a:spcPct val="100000"/>
              </a:lnSpc>
            </a:pPr>
            <a:r>
              <a:rPr sz="2100" spc="-330" dirty="0">
                <a:solidFill>
                  <a:srgbClr val="FFFFFF"/>
                </a:solidFill>
                <a:latin typeface="Arial Black"/>
                <a:cs typeface="Arial Black"/>
              </a:rPr>
              <a:t>F1</a:t>
            </a:r>
            <a:r>
              <a:rPr sz="21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Arial Black"/>
                <a:cs typeface="Arial Black"/>
              </a:rPr>
              <a:t>Score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3462" y="4108717"/>
            <a:ext cx="7280909" cy="809625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535"/>
              </a:spcBef>
            </a:pP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Logistic</a:t>
            </a:r>
            <a:r>
              <a:rPr sz="24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47415" y="4108717"/>
            <a:ext cx="1928495" cy="80962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935"/>
              </a:spcBef>
            </a:pP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08973" y="4108717"/>
            <a:ext cx="1928495" cy="79200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70531" y="4108716"/>
            <a:ext cx="2115820" cy="79200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52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19608" y="4108716"/>
            <a:ext cx="2435225" cy="79200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30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52177" y="5284356"/>
            <a:ext cx="1918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4355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6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08973" y="5051691"/>
            <a:ext cx="1928495" cy="79200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92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70531" y="5051691"/>
            <a:ext cx="2115820" cy="79200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73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24371" y="5284356"/>
            <a:ext cx="24257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81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3462" y="5994667"/>
            <a:ext cx="7280909" cy="809625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535"/>
              </a:spcBef>
            </a:pP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Decision</a:t>
            </a:r>
            <a:r>
              <a:rPr sz="24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Tree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52177" y="6227331"/>
            <a:ext cx="1918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5620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8973" y="5994666"/>
            <a:ext cx="1928495" cy="79200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0.3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70531" y="5994666"/>
            <a:ext cx="2115820" cy="79200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0.4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824371" y="6227331"/>
            <a:ext cx="24257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38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52177" y="7170306"/>
            <a:ext cx="1918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4355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6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08973" y="6937642"/>
            <a:ext cx="1928495" cy="80962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0.92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70531" y="6937641"/>
            <a:ext cx="2115820" cy="792000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87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24371" y="7170306"/>
            <a:ext cx="24257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89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3462" y="7880617"/>
            <a:ext cx="7280909" cy="809625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535"/>
              </a:spcBef>
            </a:pP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XGBClassifier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52177" y="8113281"/>
            <a:ext cx="1918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5620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13735" y="8113281"/>
            <a:ext cx="1918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80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75294" y="8113281"/>
            <a:ext cx="21062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0.42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824371" y="8113281"/>
            <a:ext cx="24257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0.58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52177" y="9056256"/>
            <a:ext cx="1918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4355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6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513735" y="9056256"/>
            <a:ext cx="1918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0.9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575294" y="9056256"/>
            <a:ext cx="21062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0.99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824371" y="9056256"/>
            <a:ext cx="24257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0.96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28700" y="5051692"/>
            <a:ext cx="7290434" cy="809625"/>
          </a:xfrm>
          <a:custGeom>
            <a:avLst/>
            <a:gdLst/>
            <a:ahLst/>
            <a:cxnLst/>
            <a:rect l="l" t="t" r="r" b="b"/>
            <a:pathLst>
              <a:path w="7290434" h="809625">
                <a:moveTo>
                  <a:pt x="4762" y="4762"/>
                </a:moveTo>
                <a:lnTo>
                  <a:pt x="4762" y="804862"/>
                </a:lnTo>
              </a:path>
              <a:path w="7290434" h="809625">
                <a:moveTo>
                  <a:pt x="7285365" y="4762"/>
                </a:moveTo>
                <a:lnTo>
                  <a:pt x="7285365" y="804862"/>
                </a:lnTo>
              </a:path>
              <a:path w="7290434" h="809625">
                <a:moveTo>
                  <a:pt x="0" y="0"/>
                </a:moveTo>
                <a:lnTo>
                  <a:pt x="7290127" y="0"/>
                </a:lnTo>
              </a:path>
              <a:path w="7290434" h="809625">
                <a:moveTo>
                  <a:pt x="0" y="809624"/>
                </a:moveTo>
                <a:lnTo>
                  <a:pt x="7290127" y="809624"/>
                </a:lnTo>
              </a:path>
            </a:pathLst>
          </a:custGeom>
          <a:ln w="9524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28700" y="6937642"/>
            <a:ext cx="7290434" cy="809625"/>
          </a:xfrm>
          <a:custGeom>
            <a:avLst/>
            <a:gdLst/>
            <a:ahLst/>
            <a:cxnLst/>
            <a:rect l="l" t="t" r="r" b="b"/>
            <a:pathLst>
              <a:path w="7290434" h="809625">
                <a:moveTo>
                  <a:pt x="4762" y="4762"/>
                </a:moveTo>
                <a:lnTo>
                  <a:pt x="4762" y="804862"/>
                </a:lnTo>
              </a:path>
              <a:path w="7290434" h="809625">
                <a:moveTo>
                  <a:pt x="7285365" y="4762"/>
                </a:moveTo>
                <a:lnTo>
                  <a:pt x="7285365" y="804862"/>
                </a:lnTo>
              </a:path>
              <a:path w="7290434" h="809625">
                <a:moveTo>
                  <a:pt x="0" y="0"/>
                </a:moveTo>
                <a:lnTo>
                  <a:pt x="7290127" y="0"/>
                </a:lnTo>
              </a:path>
              <a:path w="7290434" h="809625">
                <a:moveTo>
                  <a:pt x="0" y="809624"/>
                </a:moveTo>
                <a:lnTo>
                  <a:pt x="7290127" y="809624"/>
                </a:lnTo>
              </a:path>
            </a:pathLst>
          </a:custGeom>
          <a:ln w="9524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8700" y="8823592"/>
            <a:ext cx="7290434" cy="809625"/>
          </a:xfrm>
          <a:custGeom>
            <a:avLst/>
            <a:gdLst/>
            <a:ahLst/>
            <a:cxnLst/>
            <a:rect l="l" t="t" r="r" b="b"/>
            <a:pathLst>
              <a:path w="7290434" h="809625">
                <a:moveTo>
                  <a:pt x="4762" y="4762"/>
                </a:moveTo>
                <a:lnTo>
                  <a:pt x="4762" y="804862"/>
                </a:lnTo>
              </a:path>
              <a:path w="7290434" h="809625">
                <a:moveTo>
                  <a:pt x="7285365" y="4762"/>
                </a:moveTo>
                <a:lnTo>
                  <a:pt x="7285365" y="804862"/>
                </a:lnTo>
              </a:path>
              <a:path w="7290434" h="809625">
                <a:moveTo>
                  <a:pt x="0" y="0"/>
                </a:moveTo>
                <a:lnTo>
                  <a:pt x="7290127" y="0"/>
                </a:lnTo>
              </a:path>
              <a:path w="7290434" h="809625">
                <a:moveTo>
                  <a:pt x="0" y="809624"/>
                </a:moveTo>
                <a:lnTo>
                  <a:pt x="7290127" y="809624"/>
                </a:lnTo>
              </a:path>
            </a:pathLst>
          </a:custGeom>
          <a:ln w="9524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8442652" y="5046930"/>
            <a:ext cx="1938020" cy="819150"/>
            <a:chOff x="8442652" y="5046930"/>
            <a:chExt cx="1938020" cy="819150"/>
          </a:xfrm>
        </p:grpSpPr>
        <p:sp>
          <p:nvSpPr>
            <p:cNvPr id="38" name="object 38"/>
            <p:cNvSpPr/>
            <p:nvPr/>
          </p:nvSpPr>
          <p:spPr>
            <a:xfrm>
              <a:off x="8442652" y="5051692"/>
              <a:ext cx="1938020" cy="809625"/>
            </a:xfrm>
            <a:custGeom>
              <a:avLst/>
              <a:gdLst/>
              <a:ahLst/>
              <a:cxnLst/>
              <a:rect l="l" t="t" r="r" b="b"/>
              <a:pathLst>
                <a:path w="1938020" h="809625">
                  <a:moveTo>
                    <a:pt x="1932970" y="4762"/>
                  </a:moveTo>
                  <a:lnTo>
                    <a:pt x="1932970" y="804862"/>
                  </a:lnTo>
                </a:path>
                <a:path w="1938020" h="809625">
                  <a:moveTo>
                    <a:pt x="0" y="0"/>
                  </a:moveTo>
                  <a:lnTo>
                    <a:pt x="1937733" y="0"/>
                  </a:lnTo>
                </a:path>
                <a:path w="1938020" h="809625">
                  <a:moveTo>
                    <a:pt x="0" y="809624"/>
                  </a:moveTo>
                  <a:lnTo>
                    <a:pt x="1937733" y="809624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47415" y="5056455"/>
              <a:ext cx="0" cy="800100"/>
            </a:xfrm>
            <a:custGeom>
              <a:avLst/>
              <a:gdLst/>
              <a:ahLst/>
              <a:cxnLst/>
              <a:rect l="l" t="t" r="r" b="b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4814846" y="5046930"/>
            <a:ext cx="2444750" cy="819150"/>
            <a:chOff x="14814846" y="5046930"/>
            <a:chExt cx="2444750" cy="819150"/>
          </a:xfrm>
        </p:grpSpPr>
        <p:sp>
          <p:nvSpPr>
            <p:cNvPr id="41" name="object 41"/>
            <p:cNvSpPr/>
            <p:nvPr/>
          </p:nvSpPr>
          <p:spPr>
            <a:xfrm>
              <a:off x="14814846" y="5051692"/>
              <a:ext cx="2444750" cy="809625"/>
            </a:xfrm>
            <a:custGeom>
              <a:avLst/>
              <a:gdLst/>
              <a:ahLst/>
              <a:cxnLst/>
              <a:rect l="l" t="t" r="r" b="b"/>
              <a:pathLst>
                <a:path w="2444750" h="809625">
                  <a:moveTo>
                    <a:pt x="4762" y="4762"/>
                  </a:moveTo>
                  <a:lnTo>
                    <a:pt x="4762" y="804862"/>
                  </a:lnTo>
                </a:path>
                <a:path w="2444750" h="809625">
                  <a:moveTo>
                    <a:pt x="0" y="0"/>
                  </a:moveTo>
                  <a:lnTo>
                    <a:pt x="2444452" y="0"/>
                  </a:lnTo>
                </a:path>
                <a:path w="2444750" h="809625">
                  <a:moveTo>
                    <a:pt x="0" y="809624"/>
                  </a:moveTo>
                  <a:lnTo>
                    <a:pt x="2444452" y="809624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254536" y="5056455"/>
              <a:ext cx="0" cy="800100"/>
            </a:xfrm>
            <a:custGeom>
              <a:avLst/>
              <a:gdLst/>
              <a:ahLst/>
              <a:cxnLst/>
              <a:rect l="l" t="t" r="r" b="b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8442652" y="5989905"/>
            <a:ext cx="1938020" cy="819150"/>
            <a:chOff x="8442652" y="5989905"/>
            <a:chExt cx="1938020" cy="819150"/>
          </a:xfrm>
        </p:grpSpPr>
        <p:sp>
          <p:nvSpPr>
            <p:cNvPr id="44" name="object 44"/>
            <p:cNvSpPr/>
            <p:nvPr/>
          </p:nvSpPr>
          <p:spPr>
            <a:xfrm>
              <a:off x="8442652" y="5994667"/>
              <a:ext cx="1938020" cy="809625"/>
            </a:xfrm>
            <a:custGeom>
              <a:avLst/>
              <a:gdLst/>
              <a:ahLst/>
              <a:cxnLst/>
              <a:rect l="l" t="t" r="r" b="b"/>
              <a:pathLst>
                <a:path w="1938020" h="809625">
                  <a:moveTo>
                    <a:pt x="1932970" y="4762"/>
                  </a:moveTo>
                  <a:lnTo>
                    <a:pt x="1932970" y="804862"/>
                  </a:lnTo>
                </a:path>
                <a:path w="1938020" h="809625">
                  <a:moveTo>
                    <a:pt x="0" y="0"/>
                  </a:moveTo>
                  <a:lnTo>
                    <a:pt x="1937733" y="0"/>
                  </a:lnTo>
                </a:path>
                <a:path w="1938020" h="809625">
                  <a:moveTo>
                    <a:pt x="0" y="809624"/>
                  </a:moveTo>
                  <a:lnTo>
                    <a:pt x="1937733" y="809624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47415" y="5999430"/>
              <a:ext cx="0" cy="800100"/>
            </a:xfrm>
            <a:custGeom>
              <a:avLst/>
              <a:gdLst/>
              <a:ahLst/>
              <a:cxnLst/>
              <a:rect l="l" t="t" r="r" b="b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4814846" y="5989905"/>
            <a:ext cx="2444750" cy="819150"/>
            <a:chOff x="14814846" y="5989905"/>
            <a:chExt cx="2444750" cy="819150"/>
          </a:xfrm>
        </p:grpSpPr>
        <p:sp>
          <p:nvSpPr>
            <p:cNvPr id="47" name="object 47"/>
            <p:cNvSpPr/>
            <p:nvPr/>
          </p:nvSpPr>
          <p:spPr>
            <a:xfrm>
              <a:off x="14814846" y="5994667"/>
              <a:ext cx="2444750" cy="809625"/>
            </a:xfrm>
            <a:custGeom>
              <a:avLst/>
              <a:gdLst/>
              <a:ahLst/>
              <a:cxnLst/>
              <a:rect l="l" t="t" r="r" b="b"/>
              <a:pathLst>
                <a:path w="2444750" h="809625">
                  <a:moveTo>
                    <a:pt x="4762" y="4762"/>
                  </a:moveTo>
                  <a:lnTo>
                    <a:pt x="4762" y="804862"/>
                  </a:lnTo>
                </a:path>
                <a:path w="2444750" h="809625">
                  <a:moveTo>
                    <a:pt x="0" y="0"/>
                  </a:moveTo>
                  <a:lnTo>
                    <a:pt x="2444452" y="0"/>
                  </a:lnTo>
                </a:path>
                <a:path w="2444750" h="809625">
                  <a:moveTo>
                    <a:pt x="0" y="809624"/>
                  </a:moveTo>
                  <a:lnTo>
                    <a:pt x="2444452" y="809624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254536" y="5999430"/>
              <a:ext cx="0" cy="800100"/>
            </a:xfrm>
            <a:custGeom>
              <a:avLst/>
              <a:gdLst/>
              <a:ahLst/>
              <a:cxnLst/>
              <a:rect l="l" t="t" r="r" b="b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8442652" y="6932879"/>
            <a:ext cx="1938020" cy="819150"/>
            <a:chOff x="8442652" y="6932879"/>
            <a:chExt cx="1938020" cy="819150"/>
          </a:xfrm>
        </p:grpSpPr>
        <p:sp>
          <p:nvSpPr>
            <p:cNvPr id="50" name="object 50"/>
            <p:cNvSpPr/>
            <p:nvPr/>
          </p:nvSpPr>
          <p:spPr>
            <a:xfrm>
              <a:off x="8442652" y="6937642"/>
              <a:ext cx="1938020" cy="809625"/>
            </a:xfrm>
            <a:custGeom>
              <a:avLst/>
              <a:gdLst/>
              <a:ahLst/>
              <a:cxnLst/>
              <a:rect l="l" t="t" r="r" b="b"/>
              <a:pathLst>
                <a:path w="1938020" h="809625">
                  <a:moveTo>
                    <a:pt x="1932970" y="4762"/>
                  </a:moveTo>
                  <a:lnTo>
                    <a:pt x="1932970" y="804862"/>
                  </a:lnTo>
                </a:path>
                <a:path w="1938020" h="809625">
                  <a:moveTo>
                    <a:pt x="0" y="0"/>
                  </a:moveTo>
                  <a:lnTo>
                    <a:pt x="1937733" y="0"/>
                  </a:lnTo>
                </a:path>
                <a:path w="1938020" h="809625">
                  <a:moveTo>
                    <a:pt x="0" y="809624"/>
                  </a:moveTo>
                  <a:lnTo>
                    <a:pt x="1937733" y="809624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447415" y="6942404"/>
              <a:ext cx="0" cy="800100"/>
            </a:xfrm>
            <a:custGeom>
              <a:avLst/>
              <a:gdLst/>
              <a:ahLst/>
              <a:cxnLst/>
              <a:rect l="l" t="t" r="r" b="b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4814846" y="6932879"/>
            <a:ext cx="2444750" cy="819150"/>
            <a:chOff x="14814846" y="6932879"/>
            <a:chExt cx="2444750" cy="819150"/>
          </a:xfrm>
        </p:grpSpPr>
        <p:sp>
          <p:nvSpPr>
            <p:cNvPr id="53" name="object 53"/>
            <p:cNvSpPr/>
            <p:nvPr/>
          </p:nvSpPr>
          <p:spPr>
            <a:xfrm>
              <a:off x="14814846" y="6937642"/>
              <a:ext cx="2444750" cy="809625"/>
            </a:xfrm>
            <a:custGeom>
              <a:avLst/>
              <a:gdLst/>
              <a:ahLst/>
              <a:cxnLst/>
              <a:rect l="l" t="t" r="r" b="b"/>
              <a:pathLst>
                <a:path w="2444750" h="809625">
                  <a:moveTo>
                    <a:pt x="4762" y="4762"/>
                  </a:moveTo>
                  <a:lnTo>
                    <a:pt x="4762" y="804862"/>
                  </a:lnTo>
                </a:path>
                <a:path w="2444750" h="809625">
                  <a:moveTo>
                    <a:pt x="0" y="0"/>
                  </a:moveTo>
                  <a:lnTo>
                    <a:pt x="2444452" y="0"/>
                  </a:lnTo>
                </a:path>
                <a:path w="2444750" h="809625">
                  <a:moveTo>
                    <a:pt x="0" y="809624"/>
                  </a:moveTo>
                  <a:lnTo>
                    <a:pt x="2444452" y="809624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254536" y="6942404"/>
              <a:ext cx="0" cy="800100"/>
            </a:xfrm>
            <a:custGeom>
              <a:avLst/>
              <a:gdLst/>
              <a:ahLst/>
              <a:cxnLst/>
              <a:rect l="l" t="t" r="r" b="b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442652" y="7875854"/>
            <a:ext cx="1938020" cy="819150"/>
            <a:chOff x="8442652" y="7875854"/>
            <a:chExt cx="1938020" cy="819150"/>
          </a:xfrm>
        </p:grpSpPr>
        <p:sp>
          <p:nvSpPr>
            <p:cNvPr id="56" name="object 56"/>
            <p:cNvSpPr/>
            <p:nvPr/>
          </p:nvSpPr>
          <p:spPr>
            <a:xfrm>
              <a:off x="8442652" y="7880617"/>
              <a:ext cx="1938020" cy="805180"/>
            </a:xfrm>
            <a:custGeom>
              <a:avLst/>
              <a:gdLst/>
              <a:ahLst/>
              <a:cxnLst/>
              <a:rect l="l" t="t" r="r" b="b"/>
              <a:pathLst>
                <a:path w="1938020" h="805179">
                  <a:moveTo>
                    <a:pt x="1932970" y="4762"/>
                  </a:moveTo>
                  <a:lnTo>
                    <a:pt x="1932970" y="804862"/>
                  </a:lnTo>
                </a:path>
                <a:path w="1938020" h="805179">
                  <a:moveTo>
                    <a:pt x="0" y="0"/>
                  </a:moveTo>
                  <a:lnTo>
                    <a:pt x="1937733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442652" y="7885379"/>
              <a:ext cx="1938020" cy="805180"/>
            </a:xfrm>
            <a:custGeom>
              <a:avLst/>
              <a:gdLst/>
              <a:ahLst/>
              <a:cxnLst/>
              <a:rect l="l" t="t" r="r" b="b"/>
              <a:pathLst>
                <a:path w="1938020" h="805179">
                  <a:moveTo>
                    <a:pt x="4762" y="0"/>
                  </a:moveTo>
                  <a:lnTo>
                    <a:pt x="4762" y="800099"/>
                  </a:lnTo>
                </a:path>
                <a:path w="1938020" h="805179">
                  <a:moveTo>
                    <a:pt x="0" y="804862"/>
                  </a:moveTo>
                  <a:lnTo>
                    <a:pt x="1937733" y="804862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0504210" y="7875854"/>
            <a:ext cx="1938020" cy="819150"/>
            <a:chOff x="10504210" y="7875854"/>
            <a:chExt cx="1938020" cy="819150"/>
          </a:xfrm>
        </p:grpSpPr>
        <p:sp>
          <p:nvSpPr>
            <p:cNvPr id="59" name="object 59"/>
            <p:cNvSpPr/>
            <p:nvPr/>
          </p:nvSpPr>
          <p:spPr>
            <a:xfrm>
              <a:off x="10504210" y="7880617"/>
              <a:ext cx="1938020" cy="805180"/>
            </a:xfrm>
            <a:custGeom>
              <a:avLst/>
              <a:gdLst/>
              <a:ahLst/>
              <a:cxnLst/>
              <a:rect l="l" t="t" r="r" b="b"/>
              <a:pathLst>
                <a:path w="1938020" h="805179">
                  <a:moveTo>
                    <a:pt x="4762" y="4762"/>
                  </a:moveTo>
                  <a:lnTo>
                    <a:pt x="4762" y="804862"/>
                  </a:lnTo>
                </a:path>
                <a:path w="1938020" h="805179">
                  <a:moveTo>
                    <a:pt x="1932970" y="4762"/>
                  </a:moveTo>
                  <a:lnTo>
                    <a:pt x="1932970" y="804862"/>
                  </a:lnTo>
                </a:path>
                <a:path w="1938020" h="805179">
                  <a:moveTo>
                    <a:pt x="0" y="0"/>
                  </a:moveTo>
                  <a:lnTo>
                    <a:pt x="1937733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504210" y="8690242"/>
              <a:ext cx="1938020" cy="0"/>
            </a:xfrm>
            <a:custGeom>
              <a:avLst/>
              <a:gdLst/>
              <a:ahLst/>
              <a:cxnLst/>
              <a:rect l="l" t="t" r="r" b="b"/>
              <a:pathLst>
                <a:path w="1938020">
                  <a:moveTo>
                    <a:pt x="0" y="0"/>
                  </a:moveTo>
                  <a:lnTo>
                    <a:pt x="1937733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12565769" y="7875854"/>
            <a:ext cx="2125345" cy="819150"/>
            <a:chOff x="12565769" y="7875854"/>
            <a:chExt cx="2125345" cy="819150"/>
          </a:xfrm>
        </p:grpSpPr>
        <p:sp>
          <p:nvSpPr>
            <p:cNvPr id="62" name="object 62"/>
            <p:cNvSpPr/>
            <p:nvPr/>
          </p:nvSpPr>
          <p:spPr>
            <a:xfrm>
              <a:off x="12565769" y="7880617"/>
              <a:ext cx="2125345" cy="805180"/>
            </a:xfrm>
            <a:custGeom>
              <a:avLst/>
              <a:gdLst/>
              <a:ahLst/>
              <a:cxnLst/>
              <a:rect l="l" t="t" r="r" b="b"/>
              <a:pathLst>
                <a:path w="2125344" h="805179">
                  <a:moveTo>
                    <a:pt x="4762" y="4762"/>
                  </a:moveTo>
                  <a:lnTo>
                    <a:pt x="4762" y="804862"/>
                  </a:lnTo>
                </a:path>
                <a:path w="2125344" h="805179">
                  <a:moveTo>
                    <a:pt x="2120488" y="4762"/>
                  </a:moveTo>
                  <a:lnTo>
                    <a:pt x="2120488" y="804862"/>
                  </a:lnTo>
                </a:path>
                <a:path w="2125344" h="805179">
                  <a:moveTo>
                    <a:pt x="0" y="0"/>
                  </a:moveTo>
                  <a:lnTo>
                    <a:pt x="2125251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565769" y="8690242"/>
              <a:ext cx="2125345" cy="0"/>
            </a:xfrm>
            <a:custGeom>
              <a:avLst/>
              <a:gdLst/>
              <a:ahLst/>
              <a:cxnLst/>
              <a:rect l="l" t="t" r="r" b="b"/>
              <a:pathLst>
                <a:path w="2125344">
                  <a:moveTo>
                    <a:pt x="0" y="0"/>
                  </a:moveTo>
                  <a:lnTo>
                    <a:pt x="2125251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14814846" y="7875854"/>
            <a:ext cx="2444750" cy="819150"/>
            <a:chOff x="14814846" y="7875854"/>
            <a:chExt cx="2444750" cy="819150"/>
          </a:xfrm>
        </p:grpSpPr>
        <p:sp>
          <p:nvSpPr>
            <p:cNvPr id="65" name="object 65"/>
            <p:cNvSpPr/>
            <p:nvPr/>
          </p:nvSpPr>
          <p:spPr>
            <a:xfrm>
              <a:off x="14814846" y="7880617"/>
              <a:ext cx="2444750" cy="805180"/>
            </a:xfrm>
            <a:custGeom>
              <a:avLst/>
              <a:gdLst/>
              <a:ahLst/>
              <a:cxnLst/>
              <a:rect l="l" t="t" r="r" b="b"/>
              <a:pathLst>
                <a:path w="2444750" h="805179">
                  <a:moveTo>
                    <a:pt x="4762" y="4762"/>
                  </a:moveTo>
                  <a:lnTo>
                    <a:pt x="4762" y="804862"/>
                  </a:lnTo>
                </a:path>
                <a:path w="2444750" h="805179">
                  <a:moveTo>
                    <a:pt x="0" y="0"/>
                  </a:moveTo>
                  <a:lnTo>
                    <a:pt x="2444452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814846" y="7885379"/>
              <a:ext cx="2444750" cy="805180"/>
            </a:xfrm>
            <a:custGeom>
              <a:avLst/>
              <a:gdLst/>
              <a:ahLst/>
              <a:cxnLst/>
              <a:rect l="l" t="t" r="r" b="b"/>
              <a:pathLst>
                <a:path w="2444750" h="805179">
                  <a:moveTo>
                    <a:pt x="2439690" y="0"/>
                  </a:moveTo>
                  <a:lnTo>
                    <a:pt x="2439690" y="800099"/>
                  </a:lnTo>
                </a:path>
                <a:path w="2444750" h="805179">
                  <a:moveTo>
                    <a:pt x="0" y="804862"/>
                  </a:moveTo>
                  <a:lnTo>
                    <a:pt x="2444452" y="804862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8442652" y="8818829"/>
            <a:ext cx="1938020" cy="819150"/>
            <a:chOff x="8442652" y="8818829"/>
            <a:chExt cx="1938020" cy="819150"/>
          </a:xfrm>
        </p:grpSpPr>
        <p:sp>
          <p:nvSpPr>
            <p:cNvPr id="68" name="object 68"/>
            <p:cNvSpPr/>
            <p:nvPr/>
          </p:nvSpPr>
          <p:spPr>
            <a:xfrm>
              <a:off x="8442652" y="8823592"/>
              <a:ext cx="1938020" cy="805180"/>
            </a:xfrm>
            <a:custGeom>
              <a:avLst/>
              <a:gdLst/>
              <a:ahLst/>
              <a:cxnLst/>
              <a:rect l="l" t="t" r="r" b="b"/>
              <a:pathLst>
                <a:path w="1938020" h="805179">
                  <a:moveTo>
                    <a:pt x="1932970" y="4762"/>
                  </a:moveTo>
                  <a:lnTo>
                    <a:pt x="1932970" y="804862"/>
                  </a:lnTo>
                </a:path>
                <a:path w="1938020" h="805179">
                  <a:moveTo>
                    <a:pt x="0" y="0"/>
                  </a:moveTo>
                  <a:lnTo>
                    <a:pt x="1937733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442652" y="8828354"/>
              <a:ext cx="1938020" cy="805180"/>
            </a:xfrm>
            <a:custGeom>
              <a:avLst/>
              <a:gdLst/>
              <a:ahLst/>
              <a:cxnLst/>
              <a:rect l="l" t="t" r="r" b="b"/>
              <a:pathLst>
                <a:path w="1938020" h="805179">
                  <a:moveTo>
                    <a:pt x="4762" y="0"/>
                  </a:moveTo>
                  <a:lnTo>
                    <a:pt x="4762" y="800099"/>
                  </a:lnTo>
                </a:path>
                <a:path w="1938020" h="805179">
                  <a:moveTo>
                    <a:pt x="0" y="804862"/>
                  </a:moveTo>
                  <a:lnTo>
                    <a:pt x="1937733" y="804862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0504210" y="8818829"/>
            <a:ext cx="1938020" cy="819150"/>
            <a:chOff x="10504210" y="8818829"/>
            <a:chExt cx="1938020" cy="819150"/>
          </a:xfrm>
        </p:grpSpPr>
        <p:sp>
          <p:nvSpPr>
            <p:cNvPr id="71" name="object 71"/>
            <p:cNvSpPr/>
            <p:nvPr/>
          </p:nvSpPr>
          <p:spPr>
            <a:xfrm>
              <a:off x="10504210" y="8823592"/>
              <a:ext cx="1938020" cy="805180"/>
            </a:xfrm>
            <a:custGeom>
              <a:avLst/>
              <a:gdLst/>
              <a:ahLst/>
              <a:cxnLst/>
              <a:rect l="l" t="t" r="r" b="b"/>
              <a:pathLst>
                <a:path w="1938020" h="805179">
                  <a:moveTo>
                    <a:pt x="4762" y="4762"/>
                  </a:moveTo>
                  <a:lnTo>
                    <a:pt x="4762" y="804862"/>
                  </a:lnTo>
                </a:path>
                <a:path w="1938020" h="805179">
                  <a:moveTo>
                    <a:pt x="1932970" y="4762"/>
                  </a:moveTo>
                  <a:lnTo>
                    <a:pt x="1932970" y="804862"/>
                  </a:lnTo>
                </a:path>
                <a:path w="1938020" h="805179">
                  <a:moveTo>
                    <a:pt x="0" y="0"/>
                  </a:moveTo>
                  <a:lnTo>
                    <a:pt x="1937733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504210" y="9633217"/>
              <a:ext cx="1938020" cy="0"/>
            </a:xfrm>
            <a:custGeom>
              <a:avLst/>
              <a:gdLst/>
              <a:ahLst/>
              <a:cxnLst/>
              <a:rect l="l" t="t" r="r" b="b"/>
              <a:pathLst>
                <a:path w="1938020">
                  <a:moveTo>
                    <a:pt x="0" y="0"/>
                  </a:moveTo>
                  <a:lnTo>
                    <a:pt x="1937733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12565769" y="8818829"/>
            <a:ext cx="2125345" cy="819150"/>
            <a:chOff x="12565769" y="8818829"/>
            <a:chExt cx="2125345" cy="819150"/>
          </a:xfrm>
        </p:grpSpPr>
        <p:sp>
          <p:nvSpPr>
            <p:cNvPr id="74" name="object 74"/>
            <p:cNvSpPr/>
            <p:nvPr/>
          </p:nvSpPr>
          <p:spPr>
            <a:xfrm>
              <a:off x="12565769" y="8823592"/>
              <a:ext cx="2125345" cy="805180"/>
            </a:xfrm>
            <a:custGeom>
              <a:avLst/>
              <a:gdLst/>
              <a:ahLst/>
              <a:cxnLst/>
              <a:rect l="l" t="t" r="r" b="b"/>
              <a:pathLst>
                <a:path w="2125344" h="805179">
                  <a:moveTo>
                    <a:pt x="4762" y="4762"/>
                  </a:moveTo>
                  <a:lnTo>
                    <a:pt x="4762" y="804862"/>
                  </a:lnTo>
                </a:path>
                <a:path w="2125344" h="805179">
                  <a:moveTo>
                    <a:pt x="2120488" y="4762"/>
                  </a:moveTo>
                  <a:lnTo>
                    <a:pt x="2120488" y="804862"/>
                  </a:lnTo>
                </a:path>
                <a:path w="2125344" h="805179">
                  <a:moveTo>
                    <a:pt x="0" y="0"/>
                  </a:moveTo>
                  <a:lnTo>
                    <a:pt x="2125251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565769" y="9633217"/>
              <a:ext cx="2125345" cy="0"/>
            </a:xfrm>
            <a:custGeom>
              <a:avLst/>
              <a:gdLst/>
              <a:ahLst/>
              <a:cxnLst/>
              <a:rect l="l" t="t" r="r" b="b"/>
              <a:pathLst>
                <a:path w="2125344">
                  <a:moveTo>
                    <a:pt x="0" y="0"/>
                  </a:moveTo>
                  <a:lnTo>
                    <a:pt x="2125251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14814846" y="8818829"/>
            <a:ext cx="2444750" cy="819150"/>
            <a:chOff x="14814846" y="8818829"/>
            <a:chExt cx="2444750" cy="819150"/>
          </a:xfrm>
        </p:grpSpPr>
        <p:sp>
          <p:nvSpPr>
            <p:cNvPr id="77" name="object 77"/>
            <p:cNvSpPr/>
            <p:nvPr/>
          </p:nvSpPr>
          <p:spPr>
            <a:xfrm>
              <a:off x="14814846" y="8823592"/>
              <a:ext cx="2444750" cy="805180"/>
            </a:xfrm>
            <a:custGeom>
              <a:avLst/>
              <a:gdLst/>
              <a:ahLst/>
              <a:cxnLst/>
              <a:rect l="l" t="t" r="r" b="b"/>
              <a:pathLst>
                <a:path w="2444750" h="805179">
                  <a:moveTo>
                    <a:pt x="4762" y="4762"/>
                  </a:moveTo>
                  <a:lnTo>
                    <a:pt x="4762" y="804862"/>
                  </a:lnTo>
                </a:path>
                <a:path w="2444750" h="805179">
                  <a:moveTo>
                    <a:pt x="0" y="0"/>
                  </a:moveTo>
                  <a:lnTo>
                    <a:pt x="2444452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814846" y="8828354"/>
              <a:ext cx="2444750" cy="805180"/>
            </a:xfrm>
            <a:custGeom>
              <a:avLst/>
              <a:gdLst/>
              <a:ahLst/>
              <a:cxnLst/>
              <a:rect l="l" t="t" r="r" b="b"/>
              <a:pathLst>
                <a:path w="2444750" h="805179">
                  <a:moveTo>
                    <a:pt x="2439690" y="0"/>
                  </a:moveTo>
                  <a:lnTo>
                    <a:pt x="2439690" y="800099"/>
                  </a:lnTo>
                </a:path>
                <a:path w="2444750" h="805179">
                  <a:moveTo>
                    <a:pt x="0" y="804862"/>
                  </a:moveTo>
                  <a:lnTo>
                    <a:pt x="2444452" y="804862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4321173" y="701306"/>
            <a:ext cx="964628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MODEL</a:t>
            </a:r>
            <a:r>
              <a:rPr spc="-715" dirty="0"/>
              <a:t> </a:t>
            </a:r>
            <a:r>
              <a:rPr spc="-400" dirty="0"/>
              <a:t>EVALUATION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239633" y="2109503"/>
            <a:ext cx="408241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spc="-120" dirty="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sz="265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50" spc="-114" dirty="0">
                <a:solidFill>
                  <a:srgbClr val="FFFFFF"/>
                </a:solidFill>
                <a:latin typeface="Arial Black"/>
                <a:cs typeface="Arial Black"/>
              </a:rPr>
              <a:t>PERFORMANCE</a:t>
            </a:r>
            <a:endParaRPr sz="26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3">
            <a:extLst>
              <a:ext uri="{FF2B5EF4-FFF2-40B4-BE49-F238E27FC236}">
                <a16:creationId xmlns:a16="http://schemas.microsoft.com/office/drawing/2014/main" id="{BA4FE242-E1F6-8C41-A134-1E13ABF7875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205" y="6667500"/>
            <a:ext cx="13133759" cy="361941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33462" y="3893643"/>
            <a:ext cx="7280909" cy="1421130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2838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2235"/>
              </a:spcBef>
            </a:pPr>
            <a:r>
              <a:rPr sz="5000" spc="-10" dirty="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endParaRPr sz="5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3462" y="5448123"/>
            <a:ext cx="7280909" cy="809625"/>
          </a:xfrm>
          <a:prstGeom prst="rect">
            <a:avLst/>
          </a:prstGeom>
          <a:ln w="9524">
            <a:solidFill>
              <a:srgbClr val="F53725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535"/>
              </a:spcBef>
            </a:pP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XGBClassifier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8700" y="6391098"/>
            <a:ext cx="7290434" cy="809625"/>
          </a:xfrm>
          <a:custGeom>
            <a:avLst/>
            <a:gdLst/>
            <a:ahLst/>
            <a:cxnLst/>
            <a:rect l="l" t="t" r="r" b="b"/>
            <a:pathLst>
              <a:path w="7290434" h="809625">
                <a:moveTo>
                  <a:pt x="4762" y="4762"/>
                </a:moveTo>
                <a:lnTo>
                  <a:pt x="4762" y="804862"/>
                </a:lnTo>
              </a:path>
              <a:path w="7290434" h="809625">
                <a:moveTo>
                  <a:pt x="7285365" y="4762"/>
                </a:moveTo>
                <a:lnTo>
                  <a:pt x="7285365" y="804862"/>
                </a:lnTo>
              </a:path>
              <a:path w="7290434" h="809625">
                <a:moveTo>
                  <a:pt x="0" y="0"/>
                </a:moveTo>
                <a:lnTo>
                  <a:pt x="7290127" y="0"/>
                </a:lnTo>
              </a:path>
              <a:path w="7290434" h="809625">
                <a:moveTo>
                  <a:pt x="0" y="809624"/>
                </a:moveTo>
                <a:lnTo>
                  <a:pt x="7290127" y="809624"/>
                </a:lnTo>
              </a:path>
            </a:pathLst>
          </a:custGeom>
          <a:ln w="9524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375" rIns="0" bIns="0" rtlCol="0">
            <a:spAutoFit/>
          </a:bodyPr>
          <a:lstStyle/>
          <a:p>
            <a:pPr marL="3978275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MODEL</a:t>
            </a:r>
            <a:r>
              <a:rPr spc="-715" dirty="0"/>
              <a:t> </a:t>
            </a:r>
            <a:r>
              <a:rPr spc="-400" dirty="0"/>
              <a:t>EVALUATION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9633" y="2428182"/>
            <a:ext cx="247713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spc="-85" dirty="0">
                <a:solidFill>
                  <a:srgbClr val="FFFFFF"/>
                </a:solidFill>
                <a:latin typeface="Arial Black"/>
                <a:cs typeface="Arial Black"/>
              </a:rPr>
              <a:t>FINAL</a:t>
            </a:r>
            <a:r>
              <a:rPr sz="2650" spc="-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50" spc="-80" dirty="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endParaRPr sz="2650">
              <a:latin typeface="Arial Black"/>
              <a:cs typeface="Arial Black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39247"/>
              </p:ext>
            </p:extLst>
          </p:nvPr>
        </p:nvGraphicFramePr>
        <p:xfrm>
          <a:off x="8442652" y="3893643"/>
          <a:ext cx="8808084" cy="330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5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2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2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Class</a:t>
                      </a:r>
                      <a:endParaRPr sz="2100">
                        <a:latin typeface="Arial Black"/>
                        <a:cs typeface="Arial Black"/>
                      </a:endParaRPr>
                    </a:p>
                  </a:txBody>
                  <a:tcPr marL="0" marR="0" marT="231140" marB="0">
                    <a:lnL w="9525">
                      <a:solidFill>
                        <a:srgbClr val="F53725"/>
                      </a:solidFill>
                      <a:prstDash val="solid"/>
                    </a:lnL>
                    <a:lnR w="9525">
                      <a:solidFill>
                        <a:srgbClr val="F53725"/>
                      </a:solidFill>
                      <a:prstDash val="solid"/>
                    </a:lnR>
                    <a:lnT w="9525">
                      <a:solidFill>
                        <a:srgbClr val="F53725"/>
                      </a:solidFill>
                      <a:prstDash val="solid"/>
                    </a:lnT>
                    <a:lnB w="9525">
                      <a:solidFill>
                        <a:srgbClr val="F537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53725"/>
                      </a:solidFill>
                      <a:prstDash val="solid"/>
                    </a:lnL>
                    <a:lnR w="9525">
                      <a:solidFill>
                        <a:srgbClr val="F53725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Precision</a:t>
                      </a:r>
                      <a:endParaRPr sz="2100">
                        <a:latin typeface="Arial Black"/>
                        <a:cs typeface="Arial Black"/>
                      </a:endParaRPr>
                    </a:p>
                  </a:txBody>
                  <a:tcPr marL="0" marR="0" marT="221615" marB="0">
                    <a:lnL w="9525">
                      <a:solidFill>
                        <a:srgbClr val="F53725"/>
                      </a:solidFill>
                      <a:prstDash val="solid"/>
                    </a:lnL>
                    <a:lnR w="9525">
                      <a:solidFill>
                        <a:srgbClr val="F53725"/>
                      </a:solidFill>
                      <a:prstDash val="solid"/>
                    </a:lnR>
                    <a:lnT w="9525">
                      <a:solidFill>
                        <a:srgbClr val="F53725"/>
                      </a:solidFill>
                      <a:prstDash val="solid"/>
                    </a:lnT>
                    <a:lnB w="9525">
                      <a:solidFill>
                        <a:srgbClr val="F537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53725"/>
                      </a:solidFill>
                      <a:prstDash val="solid"/>
                    </a:lnL>
                    <a:lnR w="9525">
                      <a:solidFill>
                        <a:srgbClr val="F53725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Recall</a:t>
                      </a:r>
                      <a:endParaRPr sz="2100">
                        <a:latin typeface="Arial Black"/>
                        <a:cs typeface="Arial Black"/>
                      </a:endParaRPr>
                    </a:p>
                  </a:txBody>
                  <a:tcPr marL="0" marR="0" marT="221615" marB="0">
                    <a:lnL w="9525">
                      <a:solidFill>
                        <a:srgbClr val="F53725"/>
                      </a:solidFill>
                      <a:prstDash val="solid"/>
                    </a:lnL>
                    <a:lnR w="9525">
                      <a:solidFill>
                        <a:srgbClr val="F53725"/>
                      </a:solidFill>
                      <a:prstDash val="solid"/>
                    </a:lnR>
                    <a:lnT w="9525">
                      <a:solidFill>
                        <a:srgbClr val="F53725"/>
                      </a:solidFill>
                      <a:prstDash val="solid"/>
                    </a:lnT>
                    <a:lnB w="9525">
                      <a:solidFill>
                        <a:srgbClr val="F537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53725"/>
                      </a:solidFill>
                      <a:prstDash val="solid"/>
                    </a:lnL>
                    <a:lnR w="9525">
                      <a:solidFill>
                        <a:srgbClr val="F53725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spc="-33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F1</a:t>
                      </a:r>
                      <a:r>
                        <a:rPr sz="2100" spc="-22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Score</a:t>
                      </a:r>
                      <a:endParaRPr sz="2100">
                        <a:latin typeface="Arial Black"/>
                        <a:cs typeface="Arial Black"/>
                      </a:endParaRPr>
                    </a:p>
                  </a:txBody>
                  <a:tcPr marL="0" marR="0" marT="221615" marB="0">
                    <a:lnL w="9525">
                      <a:solidFill>
                        <a:srgbClr val="F53725"/>
                      </a:solidFill>
                      <a:prstDash val="solid"/>
                    </a:lnL>
                    <a:lnR w="9525">
                      <a:solidFill>
                        <a:srgbClr val="F53725"/>
                      </a:solidFill>
                      <a:prstDash val="solid"/>
                    </a:lnR>
                    <a:lnT w="9525">
                      <a:solidFill>
                        <a:srgbClr val="F53725"/>
                      </a:solidFill>
                      <a:prstDash val="solid"/>
                    </a:lnT>
                    <a:lnB w="9525">
                      <a:solidFill>
                        <a:srgbClr val="F537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53725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53725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53725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53725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000" spc="-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Class</a:t>
                      </a:r>
                      <a:r>
                        <a:rPr sz="2000" spc="-1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</a:t>
                      </a:r>
                      <a:r>
                        <a:rPr lang="en-IN" sz="2000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8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0.42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0.58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000" spc="-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Class</a:t>
                      </a:r>
                      <a:r>
                        <a:rPr sz="2000" spc="-1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000" spc="-6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0.9</a:t>
                      </a:r>
                      <a:r>
                        <a:rPr lang="en-IN" sz="2000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0.99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0.96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375" rIns="0" bIns="0" rtlCol="0">
            <a:spAutoFit/>
          </a:bodyPr>
          <a:lstStyle/>
          <a:p>
            <a:pPr marL="3978275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MODEL</a:t>
            </a:r>
            <a:r>
              <a:rPr spc="-715" dirty="0"/>
              <a:t> </a:t>
            </a:r>
            <a:r>
              <a:rPr spc="-400" dirty="0"/>
              <a:t>EVALUATION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974" y="3948112"/>
            <a:ext cx="104775" cy="10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974" y="45291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974" y="569118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39633" y="2428182"/>
            <a:ext cx="15992475" cy="4076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spc="-240" dirty="0">
                <a:solidFill>
                  <a:srgbClr val="FFFFFF"/>
                </a:solidFill>
                <a:latin typeface="Arial Black"/>
                <a:cs typeface="Arial Black"/>
              </a:rPr>
              <a:t>KEY</a:t>
            </a:r>
            <a:r>
              <a:rPr sz="2650" spc="-25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650" spc="-80" dirty="0">
                <a:solidFill>
                  <a:srgbClr val="FFFFFF"/>
                </a:solidFill>
                <a:latin typeface="Arial Black"/>
                <a:cs typeface="Arial Black"/>
              </a:rPr>
              <a:t>RESULTS:</a:t>
            </a:r>
            <a:endParaRPr sz="26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45"/>
              </a:spcBef>
            </a:pPr>
            <a:endParaRPr sz="2650">
              <a:latin typeface="Arial Black"/>
              <a:cs typeface="Arial Black"/>
            </a:endParaRPr>
          </a:p>
          <a:p>
            <a:pPr marL="358140">
              <a:lnSpc>
                <a:spcPct val="100000"/>
              </a:lnSpc>
            </a:pPr>
            <a:r>
              <a:rPr sz="2600" spc="45" dirty="0">
                <a:solidFill>
                  <a:srgbClr val="F4F7FF"/>
                </a:solidFill>
                <a:latin typeface="Verdana"/>
                <a:cs typeface="Verdana"/>
              </a:rPr>
              <a:t>Logistic</a:t>
            </a:r>
            <a:r>
              <a:rPr sz="2600" spc="-18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40" dirty="0">
                <a:solidFill>
                  <a:srgbClr val="F4F7FF"/>
                </a:solidFill>
                <a:latin typeface="Verdana"/>
                <a:cs typeface="Verdana"/>
              </a:rPr>
              <a:t>Regression:</a:t>
            </a:r>
            <a:r>
              <a:rPr sz="2600" spc="-18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50" dirty="0">
                <a:solidFill>
                  <a:srgbClr val="F4F7FF"/>
                </a:solidFill>
                <a:latin typeface="Verdana"/>
                <a:cs typeface="Verdana"/>
              </a:rPr>
              <a:t>Iterative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4F7FF"/>
                </a:solidFill>
                <a:latin typeface="Verdana"/>
                <a:cs typeface="Verdana"/>
              </a:rPr>
              <a:t>improvements</a:t>
            </a:r>
            <a:r>
              <a:rPr sz="2600" spc="-18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65" dirty="0">
                <a:solidFill>
                  <a:srgbClr val="F4F7FF"/>
                </a:solidFill>
                <a:latin typeface="Verdana"/>
                <a:cs typeface="Verdana"/>
              </a:rPr>
              <a:t>using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4F7FF"/>
                </a:solidFill>
                <a:latin typeface="Verdana"/>
                <a:cs typeface="Verdana"/>
              </a:rPr>
              <a:t>SMOTE</a:t>
            </a:r>
            <a:r>
              <a:rPr sz="2600" spc="-18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4F7FF"/>
                </a:solidFill>
                <a:latin typeface="Verdana"/>
                <a:cs typeface="Verdana"/>
              </a:rPr>
              <a:t>and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feature</a:t>
            </a:r>
            <a:r>
              <a:rPr sz="2600" spc="-18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selection.</a:t>
            </a:r>
            <a:endParaRPr sz="2600">
              <a:latin typeface="Verdana"/>
              <a:cs typeface="Verdana"/>
            </a:endParaRPr>
          </a:p>
          <a:p>
            <a:pPr marL="358140" marR="609600">
              <a:lnSpc>
                <a:spcPct val="146600"/>
              </a:lnSpc>
            </a:pPr>
            <a:r>
              <a:rPr sz="2600" spc="45" dirty="0">
                <a:solidFill>
                  <a:srgbClr val="F4F7FF"/>
                </a:solidFill>
                <a:latin typeface="Verdana"/>
                <a:cs typeface="Verdana"/>
              </a:rPr>
              <a:t>Decision</a:t>
            </a:r>
            <a:r>
              <a:rPr sz="2600" spc="-18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55" dirty="0">
                <a:solidFill>
                  <a:srgbClr val="F4F7FF"/>
                </a:solidFill>
                <a:latin typeface="Verdana"/>
                <a:cs typeface="Verdana"/>
              </a:rPr>
              <a:t>Tree: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The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90" dirty="0">
                <a:solidFill>
                  <a:srgbClr val="F4F7FF"/>
                </a:solidFill>
                <a:latin typeface="Verdana"/>
                <a:cs typeface="Verdana"/>
              </a:rPr>
              <a:t>model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75" dirty="0">
                <a:solidFill>
                  <a:srgbClr val="F4F7FF"/>
                </a:solidFill>
                <a:latin typeface="Verdana"/>
                <a:cs typeface="Verdana"/>
              </a:rPr>
              <a:t>showed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signs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of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40" dirty="0">
                <a:solidFill>
                  <a:srgbClr val="F4F7FF"/>
                </a:solidFill>
                <a:latin typeface="Verdana"/>
                <a:cs typeface="Verdana"/>
              </a:rPr>
              <a:t>overfitting;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20" dirty="0">
                <a:solidFill>
                  <a:srgbClr val="F4F7FF"/>
                </a:solidFill>
                <a:latin typeface="Verdana"/>
                <a:cs typeface="Verdana"/>
              </a:rPr>
              <a:t>iterative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4F7FF"/>
                </a:solidFill>
                <a:latin typeface="Verdana"/>
                <a:cs typeface="Verdana"/>
              </a:rPr>
              <a:t>improvements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90" dirty="0">
                <a:solidFill>
                  <a:srgbClr val="F4F7FF"/>
                </a:solidFill>
                <a:latin typeface="Verdana"/>
                <a:cs typeface="Verdana"/>
              </a:rPr>
              <a:t>did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75" dirty="0">
                <a:solidFill>
                  <a:srgbClr val="F4F7FF"/>
                </a:solidFill>
                <a:latin typeface="Verdana"/>
                <a:cs typeface="Verdana"/>
              </a:rPr>
              <a:t>not</a:t>
            </a:r>
            <a:r>
              <a:rPr sz="2600" spc="-1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20" dirty="0">
                <a:solidFill>
                  <a:srgbClr val="F4F7FF"/>
                </a:solidFill>
                <a:latin typeface="Verdana"/>
                <a:cs typeface="Verdana"/>
              </a:rPr>
              <a:t>fully </a:t>
            </a:r>
            <a:r>
              <a:rPr sz="2600" spc="-30" dirty="0">
                <a:solidFill>
                  <a:srgbClr val="F4F7FF"/>
                </a:solidFill>
                <a:latin typeface="Verdana"/>
                <a:cs typeface="Verdana"/>
              </a:rPr>
              <a:t>resolve</a:t>
            </a:r>
            <a:r>
              <a:rPr sz="2600" spc="-17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this.</a:t>
            </a:r>
            <a:endParaRPr sz="2600">
              <a:latin typeface="Verdana"/>
              <a:cs typeface="Verdana"/>
            </a:endParaRPr>
          </a:p>
          <a:p>
            <a:pPr marL="358140" marR="5080">
              <a:lnSpc>
                <a:spcPct val="146600"/>
              </a:lnSpc>
            </a:pPr>
            <a:r>
              <a:rPr sz="2600" spc="-40" dirty="0">
                <a:solidFill>
                  <a:srgbClr val="F4F7FF"/>
                </a:solidFill>
                <a:latin typeface="Verdana"/>
                <a:cs typeface="Verdana"/>
              </a:rPr>
              <a:t>XGBoost:</a:t>
            </a:r>
            <a:r>
              <a:rPr sz="2600" spc="-17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4F7FF"/>
                </a:solidFill>
                <a:latin typeface="Verdana"/>
                <a:cs typeface="Verdana"/>
              </a:rPr>
              <a:t>Demonstrated</a:t>
            </a:r>
            <a:r>
              <a:rPr sz="26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strong</a:t>
            </a:r>
            <a:r>
              <a:rPr sz="26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4F7FF"/>
                </a:solidFill>
                <a:latin typeface="Verdana"/>
                <a:cs typeface="Verdana"/>
              </a:rPr>
              <a:t>performance</a:t>
            </a:r>
            <a:r>
              <a:rPr sz="26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85" dirty="0">
                <a:solidFill>
                  <a:srgbClr val="F4F7FF"/>
                </a:solidFill>
                <a:latin typeface="Verdana"/>
                <a:cs typeface="Verdana"/>
              </a:rPr>
              <a:t>with</a:t>
            </a:r>
            <a:r>
              <a:rPr sz="26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60" dirty="0">
                <a:solidFill>
                  <a:srgbClr val="F4F7FF"/>
                </a:solidFill>
                <a:latin typeface="Verdana"/>
                <a:cs typeface="Verdana"/>
              </a:rPr>
              <a:t>the</a:t>
            </a:r>
            <a:r>
              <a:rPr sz="26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ability</a:t>
            </a:r>
            <a:r>
              <a:rPr sz="26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to</a:t>
            </a:r>
            <a:r>
              <a:rPr sz="26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65" dirty="0">
                <a:solidFill>
                  <a:srgbClr val="F4F7FF"/>
                </a:solidFill>
                <a:latin typeface="Verdana"/>
                <a:cs typeface="Verdana"/>
              </a:rPr>
              <a:t>handle</a:t>
            </a:r>
            <a:r>
              <a:rPr sz="26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60" dirty="0">
                <a:solidFill>
                  <a:srgbClr val="F4F7FF"/>
                </a:solidFill>
                <a:latin typeface="Verdana"/>
                <a:cs typeface="Verdana"/>
              </a:rPr>
              <a:t>complex</a:t>
            </a:r>
            <a:r>
              <a:rPr sz="2600" spc="-17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relationships </a:t>
            </a:r>
            <a:r>
              <a:rPr sz="2600" spc="55" dirty="0">
                <a:solidFill>
                  <a:srgbClr val="F4F7FF"/>
                </a:solidFill>
                <a:latin typeface="Verdana"/>
                <a:cs typeface="Verdana"/>
              </a:rPr>
              <a:t>in</a:t>
            </a:r>
            <a:r>
              <a:rPr sz="2600" spc="-21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60" dirty="0">
                <a:solidFill>
                  <a:srgbClr val="F4F7FF"/>
                </a:solidFill>
                <a:latin typeface="Verdana"/>
                <a:cs typeface="Verdana"/>
              </a:rPr>
              <a:t>the</a:t>
            </a:r>
            <a:r>
              <a:rPr sz="2600" spc="-21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data.</a:t>
            </a:r>
            <a:endParaRPr sz="26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42681"/>
            <a:ext cx="14474054" cy="55443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5536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RECOMMENDATION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7647" y="-12344"/>
            <a:ext cx="12405793" cy="30755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2628000"/>
            <a:ext cx="17195800" cy="11389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4170">
              <a:lnSpc>
                <a:spcPct val="144900"/>
              </a:lnSpc>
              <a:spcBef>
                <a:spcPts val="100"/>
              </a:spcBef>
            </a:pPr>
            <a:r>
              <a:rPr sz="2700" spc="-20" dirty="0">
                <a:solidFill>
                  <a:schemeClr val="bg1"/>
                </a:solidFill>
                <a:latin typeface="Verdana"/>
                <a:cs typeface="Verdana"/>
              </a:rPr>
              <a:t>Given</a:t>
            </a:r>
            <a:r>
              <a:rPr sz="270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700" spc="-1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chemeClr val="bg1"/>
                </a:solidFill>
                <a:latin typeface="Verdana"/>
                <a:cs typeface="Verdana"/>
              </a:rPr>
              <a:t>model’s</a:t>
            </a:r>
            <a:r>
              <a:rPr sz="2700" spc="-1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chemeClr val="bg1"/>
                </a:solidFill>
                <a:latin typeface="Verdana"/>
                <a:cs typeface="Verdana"/>
              </a:rPr>
              <a:t>strong</a:t>
            </a:r>
            <a:r>
              <a:rPr sz="2700" spc="-1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chemeClr val="bg1"/>
                </a:solidFill>
                <a:latin typeface="Verdana"/>
                <a:cs typeface="Verdana"/>
              </a:rPr>
              <a:t>performance,</a:t>
            </a:r>
            <a:r>
              <a:rPr sz="2700" spc="-1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sz="270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Verdana"/>
                <a:cs typeface="Verdana"/>
              </a:rPr>
              <a:t>recommend</a:t>
            </a:r>
            <a:r>
              <a:rPr sz="2700" spc="-1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Verdana"/>
                <a:cs typeface="Verdana"/>
              </a:rPr>
              <a:t>proceeding</a:t>
            </a:r>
            <a:r>
              <a:rPr sz="2700" spc="-1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chemeClr val="bg1"/>
                </a:solidFill>
                <a:latin typeface="Verdana"/>
                <a:cs typeface="Verdana"/>
              </a:rPr>
              <a:t>with</a:t>
            </a:r>
            <a:r>
              <a:rPr sz="2700" spc="-1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chemeClr val="bg1"/>
                </a:solidFill>
                <a:latin typeface="Verdana"/>
                <a:cs typeface="Verdana"/>
              </a:rPr>
              <a:t>deploying</a:t>
            </a:r>
            <a:r>
              <a:rPr sz="2700" spc="-1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700" spc="-1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chemeClr val="bg1"/>
                </a:solidFill>
                <a:latin typeface="Verdana"/>
                <a:cs typeface="Verdana"/>
              </a:rPr>
              <a:t>XGBoost </a:t>
            </a:r>
            <a:r>
              <a:rPr sz="2700" spc="80" dirty="0">
                <a:solidFill>
                  <a:schemeClr val="bg1"/>
                </a:solidFill>
                <a:latin typeface="Verdana"/>
                <a:cs typeface="Verdana"/>
              </a:rPr>
              <a:t>model</a:t>
            </a:r>
            <a:r>
              <a:rPr sz="2700" spc="-1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chemeClr val="bg1"/>
                </a:solidFill>
                <a:latin typeface="Verdana"/>
                <a:cs typeface="Verdana"/>
              </a:rPr>
              <a:t>with</a:t>
            </a:r>
            <a:r>
              <a:rPr sz="2700" spc="-1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700" spc="-10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chemeClr val="bg1"/>
                </a:solidFill>
                <a:latin typeface="Verdana"/>
                <a:cs typeface="Verdana"/>
              </a:rPr>
              <a:t>following</a:t>
            </a:r>
            <a:r>
              <a:rPr sz="2700" spc="-1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chemeClr val="bg1"/>
                </a:solidFill>
                <a:latin typeface="Verdana"/>
                <a:cs typeface="Verdana"/>
              </a:rPr>
              <a:t>considerations:</a:t>
            </a:r>
            <a:endParaRPr sz="27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B71AC21-E9B9-5838-DB9B-AB102853F86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19199" y="4068000"/>
            <a:ext cx="1706879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Focus on High-Impact Features: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Prioritize variables like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AdSpend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CTR, and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ConversionRate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targeted campaign improvement.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Optimize Marketing Channels: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Invest more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top-performing channels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identified by the model (e.g., those driving higher conversions)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Enhance Data Quality: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Continuously clean and update data to improve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 reliability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decision accuracy.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 Predictive Insights: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Use the model’s predictions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personalize offers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increase customer retention.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334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CONCLUSION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205" y="6040652"/>
            <a:ext cx="13133759" cy="42462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95400" y="2448000"/>
            <a:ext cx="14004290" cy="73206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dirty="0">
                <a:solidFill>
                  <a:schemeClr val="bg1"/>
                </a:solidFill>
                <a:latin typeface="Verdana"/>
                <a:cs typeface="Verdana"/>
              </a:rPr>
              <a:t>Relevant</a:t>
            </a:r>
            <a:r>
              <a:rPr sz="265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chemeClr val="bg1"/>
                </a:solidFill>
                <a:latin typeface="Verdana"/>
                <a:cs typeface="Verdana"/>
              </a:rPr>
              <a:t>Findings:</a:t>
            </a:r>
            <a:endParaRPr sz="265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57200" indent="-457200">
              <a:lnSpc>
                <a:spcPct val="100000"/>
              </a:lnSpc>
              <a:spcBef>
                <a:spcPts val="229"/>
              </a:spcBef>
              <a:buFont typeface="Arial" panose="020B0604020202020204" pitchFamily="34" charset="0"/>
              <a:buChar char="•"/>
            </a:pPr>
            <a:endParaRPr sz="265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045210" marR="824230" indent="-457200">
              <a:lnSpc>
                <a:spcPct val="108500"/>
              </a:lnSpc>
              <a:buFont typeface="Arial" panose="020B0604020202020204" pitchFamily="34" charset="0"/>
              <a:buChar char="•"/>
            </a:pPr>
            <a:r>
              <a:rPr sz="2400" spc="80" dirty="0">
                <a:solidFill>
                  <a:schemeClr val="bg1"/>
                </a:solidFill>
                <a:latin typeface="Verdana"/>
                <a:cs typeface="Verdana"/>
              </a:rPr>
              <a:t>Demographic</a:t>
            </a:r>
            <a:r>
              <a:rPr sz="2400" spc="-18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chemeClr val="bg1"/>
                </a:solidFill>
                <a:latin typeface="Verdana"/>
                <a:cs typeface="Verdana"/>
              </a:rPr>
              <a:t>Targeting:</a:t>
            </a:r>
            <a:r>
              <a:rPr sz="2400" spc="-18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Different</a:t>
            </a:r>
            <a:r>
              <a:rPr sz="2400" spc="-18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Verdana"/>
                <a:cs typeface="Verdana"/>
              </a:rPr>
              <a:t>age</a:t>
            </a:r>
            <a:r>
              <a:rPr sz="2400" spc="-18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Verdana"/>
                <a:cs typeface="Verdana"/>
              </a:rPr>
              <a:t>groups</a:t>
            </a:r>
            <a:r>
              <a:rPr sz="2400" spc="-18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chemeClr val="bg1"/>
                </a:solidFill>
                <a:latin typeface="Verdana"/>
                <a:cs typeface="Verdana"/>
              </a:rPr>
              <a:t>respond</a:t>
            </a:r>
            <a:r>
              <a:rPr sz="2400" spc="-18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differently</a:t>
            </a:r>
            <a:r>
              <a:rPr sz="2400" spc="-18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to</a:t>
            </a:r>
            <a:r>
              <a:rPr sz="2400" spc="-18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chemeClr val="bg1"/>
                </a:solidFill>
                <a:latin typeface="Verdana"/>
                <a:cs typeface="Verdana"/>
              </a:rPr>
              <a:t>various</a:t>
            </a:r>
            <a:r>
              <a:rPr lang="en-IN" sz="2400" spc="-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85" dirty="0">
                <a:solidFill>
                  <a:schemeClr val="bg1"/>
                </a:solidFill>
                <a:latin typeface="Verdana"/>
                <a:cs typeface="Verdana"/>
              </a:rPr>
              <a:t>campaign</a:t>
            </a:r>
            <a:r>
              <a:rPr sz="240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chemeClr val="bg1"/>
                </a:solidFill>
                <a:latin typeface="Verdana"/>
                <a:cs typeface="Verdana"/>
              </a:rPr>
              <a:t>types.</a:t>
            </a:r>
            <a:endParaRPr sz="24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57200" indent="-457200">
              <a:lnSpc>
                <a:spcPct val="100000"/>
              </a:lnSpc>
              <a:spcBef>
                <a:spcPts val="229"/>
              </a:spcBef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045210" marR="5080" indent="-457200">
              <a:lnSpc>
                <a:spcPct val="108500"/>
              </a:lnSpc>
              <a:buFont typeface="Arial" panose="020B0604020202020204" pitchFamily="34" charset="0"/>
              <a:buChar char="•"/>
            </a:pPr>
            <a:r>
              <a:rPr sz="2400" spc="75" dirty="0">
                <a:solidFill>
                  <a:schemeClr val="bg1"/>
                </a:solidFill>
                <a:latin typeface="Verdana"/>
                <a:cs typeface="Verdana"/>
              </a:rPr>
              <a:t>Campaign</a:t>
            </a:r>
            <a:r>
              <a:rPr sz="2400" spc="-19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chemeClr val="bg1"/>
                </a:solidFill>
                <a:latin typeface="Verdana"/>
                <a:cs typeface="Verdana"/>
              </a:rPr>
              <a:t>Efficiency:</a:t>
            </a:r>
            <a:r>
              <a:rPr sz="2400" spc="-19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chemeClr val="bg1"/>
                </a:solidFill>
                <a:latin typeface="Verdana"/>
                <a:cs typeface="Verdana"/>
              </a:rPr>
              <a:t>Referrals</a:t>
            </a:r>
            <a:r>
              <a:rPr sz="2400" spc="-19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sz="2400" spc="-19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Conversion</a:t>
            </a:r>
            <a:r>
              <a:rPr sz="2400" spc="-19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chemeClr val="bg1"/>
                </a:solidFill>
                <a:latin typeface="Verdana"/>
                <a:cs typeface="Verdana"/>
              </a:rPr>
              <a:t>campaigns</a:t>
            </a:r>
            <a:r>
              <a:rPr sz="2400" spc="-19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chemeClr val="bg1"/>
                </a:solidFill>
                <a:latin typeface="Verdana"/>
                <a:cs typeface="Verdana"/>
              </a:rPr>
              <a:t>are</a:t>
            </a:r>
            <a:r>
              <a:rPr sz="2400" spc="-19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400" spc="-19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Verdana"/>
                <a:cs typeface="Verdana"/>
              </a:rPr>
              <a:t>most</a:t>
            </a:r>
            <a:r>
              <a:rPr sz="2400" spc="-19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chemeClr val="bg1"/>
                </a:solidFill>
                <a:latin typeface="Verdana"/>
                <a:cs typeface="Verdana"/>
              </a:rPr>
              <a:t>effective channels.</a:t>
            </a:r>
            <a:endParaRPr lang="en-IN" sz="2400" spc="-1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588010" marR="5080">
              <a:lnSpc>
                <a:spcPct val="108500"/>
              </a:lnSpc>
            </a:pPr>
            <a:endParaRPr sz="24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045210" marR="212090" indent="-457200">
              <a:lnSpc>
                <a:spcPct val="1085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400" spc="45" dirty="0">
                <a:solidFill>
                  <a:schemeClr val="bg1"/>
                </a:solidFill>
                <a:latin typeface="Verdana"/>
                <a:cs typeface="Verdana"/>
              </a:rPr>
              <a:t>Retention</a:t>
            </a:r>
            <a:r>
              <a:rPr sz="2400" spc="-15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95" dirty="0">
                <a:solidFill>
                  <a:schemeClr val="bg1"/>
                </a:solidFill>
                <a:latin typeface="Verdana"/>
                <a:cs typeface="Verdana"/>
              </a:rPr>
              <a:t>Strategy:</a:t>
            </a:r>
            <a:r>
              <a:rPr sz="2400" spc="-1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chemeClr val="bg1"/>
                </a:solidFill>
                <a:latin typeface="Verdana"/>
                <a:cs typeface="Verdana"/>
              </a:rPr>
              <a:t>Higher</a:t>
            </a:r>
            <a:r>
              <a:rPr sz="2400" spc="-1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chemeClr val="bg1"/>
                </a:solidFill>
                <a:latin typeface="Verdana"/>
                <a:cs typeface="Verdana"/>
              </a:rPr>
              <a:t>loyalty</a:t>
            </a:r>
            <a:r>
              <a:rPr sz="2400" spc="-1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points</a:t>
            </a:r>
            <a:r>
              <a:rPr sz="2400" spc="-1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sz="2400" spc="-1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previous</a:t>
            </a:r>
            <a:r>
              <a:rPr sz="2400" spc="-1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purchases</a:t>
            </a:r>
            <a:r>
              <a:rPr sz="2400" spc="-1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lead</a:t>
            </a:r>
            <a:r>
              <a:rPr sz="2400" spc="-1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to</a:t>
            </a:r>
            <a:r>
              <a:rPr sz="2400" spc="-1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chemeClr val="bg1"/>
                </a:solidFill>
                <a:latin typeface="Verdana"/>
                <a:cs typeface="Verdana"/>
              </a:rPr>
              <a:t>higher </a:t>
            </a:r>
            <a:r>
              <a:rPr sz="2400" dirty="0">
                <a:solidFill>
                  <a:schemeClr val="bg1"/>
                </a:solidFill>
                <a:latin typeface="Verdana"/>
                <a:cs typeface="Verdana"/>
              </a:rPr>
              <a:t>conversion</a:t>
            </a:r>
            <a:r>
              <a:rPr sz="2400" spc="-7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chemeClr val="bg1"/>
                </a:solidFill>
                <a:latin typeface="Verdana"/>
                <a:cs typeface="Verdana"/>
              </a:rPr>
              <a:t>rates.</a:t>
            </a:r>
            <a:endParaRPr lang="en-IN" sz="2400" spc="-1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045210" marR="212090" indent="-457200">
              <a:lnSpc>
                <a:spcPct val="1085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IN" sz="2400" spc="-1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045210" marR="212090" indent="-457200">
              <a:lnSpc>
                <a:spcPct val="1085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</a:rPr>
              <a:t>XGBoost</a:t>
            </a:r>
            <a:r>
              <a:rPr lang="en-US" sz="2400" b="1" dirty="0">
                <a:solidFill>
                  <a:schemeClr val="bg1"/>
                </a:solidFill>
              </a:rPr>
              <a:t> model performed best</a:t>
            </a:r>
            <a:r>
              <a:rPr lang="en-US" sz="2400" dirty="0">
                <a:solidFill>
                  <a:schemeClr val="bg1"/>
                </a:solidFill>
              </a:rPr>
              <a:t>, delivering the most accurate and reliable predictions.</a:t>
            </a:r>
          </a:p>
          <a:p>
            <a:pPr marL="1045210" marR="212090" indent="-457200">
              <a:lnSpc>
                <a:spcPct val="1085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045210" marR="212090" indent="-457200">
              <a:lnSpc>
                <a:spcPct val="1085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Findings highlight the importance of </a:t>
            </a:r>
            <a:r>
              <a:rPr lang="en-US" sz="2400" b="1" dirty="0">
                <a:solidFill>
                  <a:schemeClr val="bg1"/>
                </a:solidFill>
              </a:rPr>
              <a:t>targeted marketing</a:t>
            </a:r>
            <a:r>
              <a:rPr lang="en-US" sz="2400" dirty="0">
                <a:solidFill>
                  <a:schemeClr val="bg1"/>
                </a:solidFill>
              </a:rPr>
              <a:t> and data-driven decision-making.</a:t>
            </a:r>
          </a:p>
          <a:p>
            <a:pPr marL="588010" marR="212090">
              <a:lnSpc>
                <a:spcPct val="108500"/>
              </a:lnSpc>
              <a:spcBef>
                <a:spcPts val="5"/>
              </a:spcBef>
            </a:pPr>
            <a:endParaRPr lang="en-US" sz="2400" dirty="0">
              <a:solidFill>
                <a:schemeClr val="bg1"/>
              </a:solidFill>
            </a:endParaRPr>
          </a:p>
          <a:p>
            <a:pPr marL="1045210" marR="212090" indent="-457200">
              <a:lnSpc>
                <a:spcPct val="1085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Overall, the project demonstrates how </a:t>
            </a:r>
            <a:r>
              <a:rPr lang="en-US" sz="2400" b="1" dirty="0">
                <a:solidFill>
                  <a:schemeClr val="bg1"/>
                </a:solidFill>
              </a:rPr>
              <a:t>machine learning enhances marketing efficiency and ROI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588010" marR="212090">
              <a:lnSpc>
                <a:spcPct val="108500"/>
              </a:lnSpc>
              <a:spcBef>
                <a:spcPts val="5"/>
              </a:spcBef>
            </a:pP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4604" y="1901566"/>
            <a:ext cx="6219190" cy="320421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 marR="5080" indent="-635" algn="ctr">
              <a:lnSpc>
                <a:spcPts val="7950"/>
              </a:lnSpc>
              <a:spcBef>
                <a:spcPts val="1345"/>
              </a:spcBef>
            </a:pPr>
            <a:r>
              <a:rPr sz="7600" spc="-305" dirty="0"/>
              <a:t>DIGITAL </a:t>
            </a:r>
            <a:r>
              <a:rPr sz="7600" spc="-400" dirty="0"/>
              <a:t>MARKETING </a:t>
            </a:r>
            <a:r>
              <a:rPr sz="7600" spc="-465" dirty="0"/>
              <a:t>ANALYSIS</a:t>
            </a:r>
            <a:endParaRPr sz="76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" y="4598754"/>
            <a:ext cx="18289950" cy="5688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04000" y="6156000"/>
            <a:ext cx="3109595" cy="5727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350645" algn="l"/>
              </a:tabLst>
            </a:pPr>
            <a:r>
              <a:rPr lang="en-IN" sz="3550" spc="-20" dirty="0">
                <a:solidFill>
                  <a:srgbClr val="FFFFFF"/>
                </a:solidFill>
                <a:latin typeface="Verdana"/>
                <a:cs typeface="Verdana"/>
              </a:rPr>
              <a:t>     Adarsh</a:t>
            </a:r>
            <a:endParaRPr sz="35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8595" y="5689123"/>
            <a:ext cx="157099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Presented</a:t>
            </a:r>
            <a:r>
              <a:rPr sz="1750" spc="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100" dirty="0">
                <a:solidFill>
                  <a:srgbClr val="FFFFFF"/>
                </a:solidFill>
                <a:latin typeface="Verdana"/>
                <a:cs typeface="Verdana"/>
              </a:rPr>
              <a:t>by:</a:t>
            </a:r>
            <a:endParaRPr sz="1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334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NEXT</a:t>
            </a:r>
            <a:r>
              <a:rPr spc="-710" dirty="0"/>
              <a:t> </a:t>
            </a:r>
            <a:r>
              <a:rPr spc="-550" dirty="0"/>
              <a:t>STEPS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205" y="6040652"/>
            <a:ext cx="13133759" cy="42462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91815" y="2882959"/>
            <a:ext cx="13829030" cy="3092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300990" indent="-457200">
              <a:lnSpc>
                <a:spcPct val="1085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650" spc="50" dirty="0">
                <a:solidFill>
                  <a:srgbClr val="FFFFFF"/>
                </a:solidFill>
                <a:latin typeface="Verdana"/>
                <a:cs typeface="Verdana"/>
              </a:rPr>
              <a:t>Prepare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Deployment: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Integrate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XGBoost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8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existing </a:t>
            </a:r>
            <a:r>
              <a:rPr sz="2650" spc="65" dirty="0">
                <a:solidFill>
                  <a:srgbClr val="FFFFFF"/>
                </a:solidFill>
                <a:latin typeface="Verdana"/>
                <a:cs typeface="Verdana"/>
              </a:rPr>
              <a:t>production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pipeline.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necessary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infrastructure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Verdana"/>
                <a:cs typeface="Verdana"/>
              </a:rPr>
              <a:t>place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real- </a:t>
            </a:r>
            <a:r>
              <a:rPr sz="2650" spc="6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75" dirty="0">
                <a:solidFill>
                  <a:srgbClr val="FFFFFF"/>
                </a:solidFill>
                <a:latin typeface="Verdana"/>
                <a:cs typeface="Verdana"/>
              </a:rPr>
              <a:t>batch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processing,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Verdana"/>
                <a:cs typeface="Verdana"/>
              </a:rPr>
              <a:t>depending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business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needs.</a:t>
            </a:r>
            <a:endParaRPr sz="26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650" dirty="0">
              <a:latin typeface="Verdana"/>
              <a:cs typeface="Verdana"/>
            </a:endParaRPr>
          </a:p>
          <a:p>
            <a:pPr marL="469900" marR="5080" indent="-457200">
              <a:lnSpc>
                <a:spcPct val="108500"/>
              </a:lnSpc>
              <a:buFont typeface="Arial" panose="020B0604020202020204" pitchFamily="34" charset="0"/>
              <a:buChar char="•"/>
            </a:pPr>
            <a:r>
              <a:rPr sz="2650" spc="50" dirty="0">
                <a:solidFill>
                  <a:srgbClr val="FFFFFF"/>
                </a:solidFill>
                <a:latin typeface="Verdana"/>
                <a:cs typeface="Verdana"/>
              </a:rPr>
              <a:t>Continuous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Collection: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collected,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correctly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labeled </a:t>
            </a:r>
            <a:r>
              <a:rPr sz="265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50" dirty="0">
                <a:solidFill>
                  <a:srgbClr val="FFFFFF"/>
                </a:solidFill>
                <a:latin typeface="Verdana"/>
                <a:cs typeface="Verdana"/>
              </a:rPr>
              <a:t>stored.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8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vital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60" dirty="0">
                <a:solidFill>
                  <a:srgbClr val="FFFFFF"/>
                </a:solidFill>
                <a:latin typeface="Verdana"/>
                <a:cs typeface="Verdana"/>
              </a:rPr>
              <a:t>monitoring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model's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retraining.</a:t>
            </a:r>
            <a:endParaRPr sz="26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80"/>
            <a:ext cx="18288000" cy="10286999"/>
            <a:chOff x="0" y="1"/>
            <a:chExt cx="18288000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8000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77121" y="5775188"/>
              <a:ext cx="1257300" cy="1257300"/>
            </a:xfrm>
            <a:custGeom>
              <a:avLst/>
              <a:gdLst/>
              <a:ahLst/>
              <a:cxnLst/>
              <a:rect l="l" t="t" r="r" b="b"/>
              <a:pathLst>
                <a:path w="1257300" h="1257300">
                  <a:moveTo>
                    <a:pt x="699814" y="1257299"/>
                  </a:moveTo>
                  <a:lnTo>
                    <a:pt x="769009" y="1246262"/>
                  </a:lnTo>
                  <a:lnTo>
                    <a:pt x="812897" y="1234762"/>
                  </a:lnTo>
                  <a:lnTo>
                    <a:pt x="855479" y="1220249"/>
                  </a:lnTo>
                  <a:lnTo>
                    <a:pt x="896634" y="1202845"/>
                  </a:lnTo>
                  <a:lnTo>
                    <a:pt x="936240" y="1182672"/>
                  </a:lnTo>
                  <a:lnTo>
                    <a:pt x="974174" y="1159852"/>
                  </a:lnTo>
                  <a:lnTo>
                    <a:pt x="1010315" y="1134507"/>
                  </a:lnTo>
                  <a:lnTo>
                    <a:pt x="1044540" y="1106758"/>
                  </a:lnTo>
                  <a:lnTo>
                    <a:pt x="1076729" y="1076729"/>
                  </a:lnTo>
                  <a:lnTo>
                    <a:pt x="1106758" y="1044541"/>
                  </a:lnTo>
                  <a:lnTo>
                    <a:pt x="1134506" y="1010315"/>
                  </a:lnTo>
                  <a:lnTo>
                    <a:pt x="1159852" y="974174"/>
                  </a:lnTo>
                  <a:lnTo>
                    <a:pt x="1182672" y="936240"/>
                  </a:lnTo>
                  <a:lnTo>
                    <a:pt x="1202845" y="896634"/>
                  </a:lnTo>
                  <a:lnTo>
                    <a:pt x="1220249" y="855480"/>
                  </a:lnTo>
                  <a:lnTo>
                    <a:pt x="1234762" y="812897"/>
                  </a:lnTo>
                  <a:lnTo>
                    <a:pt x="1246262" y="769009"/>
                  </a:lnTo>
                  <a:lnTo>
                    <a:pt x="1254628" y="723938"/>
                  </a:lnTo>
                  <a:lnTo>
                    <a:pt x="1257299" y="699814"/>
                  </a:lnTo>
                </a:path>
                <a:path w="1257300" h="1257300">
                  <a:moveTo>
                    <a:pt x="1257299" y="561652"/>
                  </a:moveTo>
                  <a:lnTo>
                    <a:pt x="1246262" y="492457"/>
                  </a:lnTo>
                  <a:lnTo>
                    <a:pt x="1234762" y="448569"/>
                  </a:lnTo>
                  <a:lnTo>
                    <a:pt x="1220249" y="405986"/>
                  </a:lnTo>
                  <a:lnTo>
                    <a:pt x="1202845" y="364832"/>
                  </a:lnTo>
                  <a:lnTo>
                    <a:pt x="1182672" y="325226"/>
                  </a:lnTo>
                  <a:lnTo>
                    <a:pt x="1159852" y="287292"/>
                  </a:lnTo>
                  <a:lnTo>
                    <a:pt x="1134506" y="251151"/>
                  </a:lnTo>
                  <a:lnTo>
                    <a:pt x="1106758" y="216925"/>
                  </a:lnTo>
                  <a:lnTo>
                    <a:pt x="1076729" y="184737"/>
                  </a:lnTo>
                  <a:lnTo>
                    <a:pt x="1044541" y="154708"/>
                  </a:lnTo>
                  <a:lnTo>
                    <a:pt x="1010315" y="126959"/>
                  </a:lnTo>
                  <a:lnTo>
                    <a:pt x="974174" y="101614"/>
                  </a:lnTo>
                  <a:lnTo>
                    <a:pt x="936240" y="78794"/>
                  </a:lnTo>
                  <a:lnTo>
                    <a:pt x="896634" y="58621"/>
                  </a:lnTo>
                  <a:lnTo>
                    <a:pt x="855479" y="41217"/>
                  </a:lnTo>
                  <a:lnTo>
                    <a:pt x="812897" y="26704"/>
                  </a:lnTo>
                  <a:lnTo>
                    <a:pt x="769009" y="15204"/>
                  </a:lnTo>
                  <a:lnTo>
                    <a:pt x="723938" y="6838"/>
                  </a:lnTo>
                  <a:lnTo>
                    <a:pt x="677805" y="1730"/>
                  </a:lnTo>
                  <a:lnTo>
                    <a:pt x="630733" y="0"/>
                  </a:lnTo>
                  <a:lnTo>
                    <a:pt x="583660" y="1730"/>
                  </a:lnTo>
                  <a:lnTo>
                    <a:pt x="537528" y="6838"/>
                  </a:lnTo>
                  <a:lnTo>
                    <a:pt x="492456" y="15204"/>
                  </a:lnTo>
                  <a:lnTo>
                    <a:pt x="448569" y="26704"/>
                  </a:lnTo>
                  <a:lnTo>
                    <a:pt x="405986" y="41217"/>
                  </a:lnTo>
                  <a:lnTo>
                    <a:pt x="364832" y="58622"/>
                  </a:lnTo>
                  <a:lnTo>
                    <a:pt x="325226" y="78795"/>
                  </a:lnTo>
                  <a:lnTo>
                    <a:pt x="287292" y="101615"/>
                  </a:lnTo>
                  <a:lnTo>
                    <a:pt x="251151" y="126960"/>
                  </a:lnTo>
                  <a:lnTo>
                    <a:pt x="216925" y="154708"/>
                  </a:lnTo>
                  <a:lnTo>
                    <a:pt x="184737" y="184737"/>
                  </a:lnTo>
                  <a:lnTo>
                    <a:pt x="154708" y="216926"/>
                  </a:lnTo>
                  <a:lnTo>
                    <a:pt x="126960" y="251151"/>
                  </a:lnTo>
                  <a:lnTo>
                    <a:pt x="101615" y="287292"/>
                  </a:lnTo>
                  <a:lnTo>
                    <a:pt x="78794" y="325226"/>
                  </a:lnTo>
                  <a:lnTo>
                    <a:pt x="58621" y="364832"/>
                  </a:lnTo>
                  <a:lnTo>
                    <a:pt x="41217" y="405987"/>
                  </a:lnTo>
                  <a:lnTo>
                    <a:pt x="26704" y="448569"/>
                  </a:lnTo>
                  <a:lnTo>
                    <a:pt x="15204" y="492457"/>
                  </a:lnTo>
                  <a:lnTo>
                    <a:pt x="6838" y="537528"/>
                  </a:lnTo>
                  <a:lnTo>
                    <a:pt x="1730" y="583661"/>
                  </a:lnTo>
                  <a:lnTo>
                    <a:pt x="0" y="630733"/>
                  </a:lnTo>
                  <a:lnTo>
                    <a:pt x="1730" y="677805"/>
                  </a:lnTo>
                  <a:lnTo>
                    <a:pt x="6838" y="723938"/>
                  </a:lnTo>
                  <a:lnTo>
                    <a:pt x="15204" y="769009"/>
                  </a:lnTo>
                  <a:lnTo>
                    <a:pt x="26704" y="812897"/>
                  </a:lnTo>
                  <a:lnTo>
                    <a:pt x="41217" y="855479"/>
                  </a:lnTo>
                  <a:lnTo>
                    <a:pt x="58621" y="896634"/>
                  </a:lnTo>
                  <a:lnTo>
                    <a:pt x="78795" y="936240"/>
                  </a:lnTo>
                  <a:lnTo>
                    <a:pt x="101615" y="974174"/>
                  </a:lnTo>
                  <a:lnTo>
                    <a:pt x="126960" y="1010315"/>
                  </a:lnTo>
                  <a:lnTo>
                    <a:pt x="154708" y="1044540"/>
                  </a:lnTo>
                  <a:lnTo>
                    <a:pt x="184737" y="1076729"/>
                  </a:lnTo>
                  <a:lnTo>
                    <a:pt x="216925" y="1106758"/>
                  </a:lnTo>
                  <a:lnTo>
                    <a:pt x="251151" y="1134506"/>
                  </a:lnTo>
                  <a:lnTo>
                    <a:pt x="287292" y="1159851"/>
                  </a:lnTo>
                  <a:lnTo>
                    <a:pt x="325226" y="1182671"/>
                  </a:lnTo>
                  <a:lnTo>
                    <a:pt x="364832" y="1202844"/>
                  </a:lnTo>
                  <a:lnTo>
                    <a:pt x="405986" y="1220249"/>
                  </a:lnTo>
                  <a:lnTo>
                    <a:pt x="448569" y="1234762"/>
                  </a:lnTo>
                  <a:lnTo>
                    <a:pt x="492456" y="1246262"/>
                  </a:lnTo>
                  <a:lnTo>
                    <a:pt x="537528" y="1254628"/>
                  </a:lnTo>
                  <a:lnTo>
                    <a:pt x="561652" y="1257299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4871" y="7996815"/>
              <a:ext cx="1257300" cy="1257300"/>
            </a:xfrm>
            <a:custGeom>
              <a:avLst/>
              <a:gdLst/>
              <a:ahLst/>
              <a:cxnLst/>
              <a:rect l="l" t="t" r="r" b="b"/>
              <a:pathLst>
                <a:path w="1257300" h="1257300">
                  <a:moveTo>
                    <a:pt x="699814" y="1257299"/>
                  </a:moveTo>
                  <a:lnTo>
                    <a:pt x="769009" y="1246263"/>
                  </a:lnTo>
                  <a:lnTo>
                    <a:pt x="812897" y="1234762"/>
                  </a:lnTo>
                  <a:lnTo>
                    <a:pt x="855479" y="1220249"/>
                  </a:lnTo>
                  <a:lnTo>
                    <a:pt x="896634" y="1202845"/>
                  </a:lnTo>
                  <a:lnTo>
                    <a:pt x="936240" y="1182672"/>
                  </a:lnTo>
                  <a:lnTo>
                    <a:pt x="974174" y="1159852"/>
                  </a:lnTo>
                  <a:lnTo>
                    <a:pt x="1010315" y="1134507"/>
                  </a:lnTo>
                  <a:lnTo>
                    <a:pt x="1044541" y="1106759"/>
                  </a:lnTo>
                  <a:lnTo>
                    <a:pt x="1076729" y="1076729"/>
                  </a:lnTo>
                  <a:lnTo>
                    <a:pt x="1106758" y="1044541"/>
                  </a:lnTo>
                  <a:lnTo>
                    <a:pt x="1134507" y="1010315"/>
                  </a:lnTo>
                  <a:lnTo>
                    <a:pt x="1159852" y="974174"/>
                  </a:lnTo>
                  <a:lnTo>
                    <a:pt x="1182672" y="936240"/>
                  </a:lnTo>
                  <a:lnTo>
                    <a:pt x="1202845" y="896635"/>
                  </a:lnTo>
                  <a:lnTo>
                    <a:pt x="1220249" y="855480"/>
                  </a:lnTo>
                  <a:lnTo>
                    <a:pt x="1234762" y="812897"/>
                  </a:lnTo>
                  <a:lnTo>
                    <a:pt x="1246262" y="769010"/>
                  </a:lnTo>
                  <a:lnTo>
                    <a:pt x="1254628" y="723938"/>
                  </a:lnTo>
                  <a:lnTo>
                    <a:pt x="1257299" y="699814"/>
                  </a:lnTo>
                </a:path>
                <a:path w="1257300" h="1257300">
                  <a:moveTo>
                    <a:pt x="1257299" y="561652"/>
                  </a:moveTo>
                  <a:lnTo>
                    <a:pt x="1246262" y="492457"/>
                  </a:lnTo>
                  <a:lnTo>
                    <a:pt x="1234762" y="448569"/>
                  </a:lnTo>
                  <a:lnTo>
                    <a:pt x="1220249" y="405986"/>
                  </a:lnTo>
                  <a:lnTo>
                    <a:pt x="1202845" y="364832"/>
                  </a:lnTo>
                  <a:lnTo>
                    <a:pt x="1182672" y="325226"/>
                  </a:lnTo>
                  <a:lnTo>
                    <a:pt x="1159852" y="287292"/>
                  </a:lnTo>
                  <a:lnTo>
                    <a:pt x="1134506" y="251151"/>
                  </a:lnTo>
                  <a:lnTo>
                    <a:pt x="1106758" y="216925"/>
                  </a:lnTo>
                  <a:lnTo>
                    <a:pt x="1076729" y="184737"/>
                  </a:lnTo>
                  <a:lnTo>
                    <a:pt x="1044541" y="154708"/>
                  </a:lnTo>
                  <a:lnTo>
                    <a:pt x="1010315" y="126959"/>
                  </a:lnTo>
                  <a:lnTo>
                    <a:pt x="974174" y="101614"/>
                  </a:lnTo>
                  <a:lnTo>
                    <a:pt x="936240" y="78794"/>
                  </a:lnTo>
                  <a:lnTo>
                    <a:pt x="896634" y="58621"/>
                  </a:lnTo>
                  <a:lnTo>
                    <a:pt x="855479" y="41217"/>
                  </a:lnTo>
                  <a:lnTo>
                    <a:pt x="812897" y="26704"/>
                  </a:lnTo>
                  <a:lnTo>
                    <a:pt x="769009" y="15204"/>
                  </a:lnTo>
                  <a:lnTo>
                    <a:pt x="723938" y="6838"/>
                  </a:lnTo>
                  <a:lnTo>
                    <a:pt x="677805" y="1730"/>
                  </a:lnTo>
                  <a:lnTo>
                    <a:pt x="630733" y="0"/>
                  </a:lnTo>
                  <a:lnTo>
                    <a:pt x="583660" y="1730"/>
                  </a:lnTo>
                  <a:lnTo>
                    <a:pt x="537528" y="6838"/>
                  </a:lnTo>
                  <a:lnTo>
                    <a:pt x="492456" y="15204"/>
                  </a:lnTo>
                  <a:lnTo>
                    <a:pt x="448569" y="26704"/>
                  </a:lnTo>
                  <a:lnTo>
                    <a:pt x="405986" y="41217"/>
                  </a:lnTo>
                  <a:lnTo>
                    <a:pt x="364832" y="58622"/>
                  </a:lnTo>
                  <a:lnTo>
                    <a:pt x="325226" y="78795"/>
                  </a:lnTo>
                  <a:lnTo>
                    <a:pt x="287292" y="101615"/>
                  </a:lnTo>
                  <a:lnTo>
                    <a:pt x="251151" y="126960"/>
                  </a:lnTo>
                  <a:lnTo>
                    <a:pt x="216925" y="154708"/>
                  </a:lnTo>
                  <a:lnTo>
                    <a:pt x="184737" y="184737"/>
                  </a:lnTo>
                  <a:lnTo>
                    <a:pt x="154708" y="216926"/>
                  </a:lnTo>
                  <a:lnTo>
                    <a:pt x="126960" y="251151"/>
                  </a:lnTo>
                  <a:lnTo>
                    <a:pt x="101614" y="287292"/>
                  </a:lnTo>
                  <a:lnTo>
                    <a:pt x="78794" y="325226"/>
                  </a:lnTo>
                  <a:lnTo>
                    <a:pt x="58621" y="364832"/>
                  </a:lnTo>
                  <a:lnTo>
                    <a:pt x="41217" y="405987"/>
                  </a:lnTo>
                  <a:lnTo>
                    <a:pt x="26704" y="448569"/>
                  </a:lnTo>
                  <a:lnTo>
                    <a:pt x="15204" y="492457"/>
                  </a:lnTo>
                  <a:lnTo>
                    <a:pt x="6838" y="537528"/>
                  </a:lnTo>
                  <a:lnTo>
                    <a:pt x="1730" y="583661"/>
                  </a:lnTo>
                  <a:lnTo>
                    <a:pt x="0" y="630733"/>
                  </a:lnTo>
                  <a:lnTo>
                    <a:pt x="1729" y="677805"/>
                  </a:lnTo>
                  <a:lnTo>
                    <a:pt x="6838" y="723938"/>
                  </a:lnTo>
                  <a:lnTo>
                    <a:pt x="15204" y="769009"/>
                  </a:lnTo>
                  <a:lnTo>
                    <a:pt x="26704" y="812897"/>
                  </a:lnTo>
                  <a:lnTo>
                    <a:pt x="41217" y="855479"/>
                  </a:lnTo>
                  <a:lnTo>
                    <a:pt x="58621" y="896634"/>
                  </a:lnTo>
                  <a:lnTo>
                    <a:pt x="78794" y="936240"/>
                  </a:lnTo>
                  <a:lnTo>
                    <a:pt x="101614" y="974174"/>
                  </a:lnTo>
                  <a:lnTo>
                    <a:pt x="126959" y="1010315"/>
                  </a:lnTo>
                  <a:lnTo>
                    <a:pt x="154707" y="1044541"/>
                  </a:lnTo>
                  <a:lnTo>
                    <a:pt x="184737" y="1076729"/>
                  </a:lnTo>
                  <a:lnTo>
                    <a:pt x="216925" y="1106758"/>
                  </a:lnTo>
                  <a:lnTo>
                    <a:pt x="251151" y="1134507"/>
                  </a:lnTo>
                  <a:lnTo>
                    <a:pt x="287292" y="1159852"/>
                  </a:lnTo>
                  <a:lnTo>
                    <a:pt x="325226" y="1182672"/>
                  </a:lnTo>
                  <a:lnTo>
                    <a:pt x="364831" y="1202845"/>
                  </a:lnTo>
                  <a:lnTo>
                    <a:pt x="405986" y="1220249"/>
                  </a:lnTo>
                  <a:lnTo>
                    <a:pt x="448569" y="1234762"/>
                  </a:lnTo>
                  <a:lnTo>
                    <a:pt x="492456" y="1246262"/>
                  </a:lnTo>
                  <a:lnTo>
                    <a:pt x="537528" y="1254628"/>
                  </a:lnTo>
                  <a:lnTo>
                    <a:pt x="561652" y="1257299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hlinkClick r:id="rId3"/>
            </p:cNvPr>
            <p:cNvSpPr/>
            <p:nvPr/>
          </p:nvSpPr>
          <p:spPr>
            <a:xfrm>
              <a:off x="9293306" y="8402507"/>
              <a:ext cx="544830" cy="443605"/>
            </a:xfrm>
            <a:custGeom>
              <a:avLst/>
              <a:gdLst/>
              <a:ahLst/>
              <a:cxnLst/>
              <a:rect l="l" t="t" r="r" b="b"/>
              <a:pathLst>
                <a:path w="544829" h="544829">
                  <a:moveTo>
                    <a:pt x="461790" y="544543"/>
                  </a:moveTo>
                  <a:lnTo>
                    <a:pt x="82745" y="544543"/>
                  </a:lnTo>
                  <a:lnTo>
                    <a:pt x="50536" y="538040"/>
                  </a:lnTo>
                  <a:lnTo>
                    <a:pt x="24234" y="520306"/>
                  </a:lnTo>
                  <a:lnTo>
                    <a:pt x="6502" y="494004"/>
                  </a:lnTo>
                  <a:lnTo>
                    <a:pt x="0" y="461795"/>
                  </a:lnTo>
                  <a:lnTo>
                    <a:pt x="0" y="82747"/>
                  </a:lnTo>
                  <a:lnTo>
                    <a:pt x="6502" y="50537"/>
                  </a:lnTo>
                  <a:lnTo>
                    <a:pt x="24234" y="24235"/>
                  </a:lnTo>
                  <a:lnTo>
                    <a:pt x="50536" y="6502"/>
                  </a:lnTo>
                  <a:lnTo>
                    <a:pt x="82745" y="0"/>
                  </a:lnTo>
                  <a:lnTo>
                    <a:pt x="461792" y="0"/>
                  </a:lnTo>
                  <a:lnTo>
                    <a:pt x="494002" y="6502"/>
                  </a:lnTo>
                  <a:lnTo>
                    <a:pt x="520306" y="24235"/>
                  </a:lnTo>
                  <a:lnTo>
                    <a:pt x="538040" y="50537"/>
                  </a:lnTo>
                  <a:lnTo>
                    <a:pt x="544542" y="82747"/>
                  </a:lnTo>
                  <a:lnTo>
                    <a:pt x="544541" y="461795"/>
                  </a:lnTo>
                  <a:lnTo>
                    <a:pt x="538038" y="494004"/>
                  </a:lnTo>
                  <a:lnTo>
                    <a:pt x="520304" y="520306"/>
                  </a:lnTo>
                  <a:lnTo>
                    <a:pt x="494001" y="538040"/>
                  </a:lnTo>
                  <a:lnTo>
                    <a:pt x="461790" y="544543"/>
                  </a:lnTo>
                  <a:close/>
                </a:path>
              </a:pathLst>
            </a:custGeom>
            <a:solidFill>
              <a:srgbClr val="BE21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7270" y="8454883"/>
              <a:ext cx="81358" cy="8135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32881" y="8566231"/>
              <a:ext cx="70485" cy="225425"/>
            </a:xfrm>
            <a:custGeom>
              <a:avLst/>
              <a:gdLst/>
              <a:ahLst/>
              <a:cxnLst/>
              <a:rect l="l" t="t" r="r" b="b"/>
              <a:pathLst>
                <a:path w="70484" h="225425">
                  <a:moveTo>
                    <a:pt x="69885" y="224819"/>
                  </a:moveTo>
                  <a:lnTo>
                    <a:pt x="0" y="224819"/>
                  </a:lnTo>
                  <a:lnTo>
                    <a:pt x="0" y="0"/>
                  </a:lnTo>
                  <a:lnTo>
                    <a:pt x="69885" y="0"/>
                  </a:lnTo>
                  <a:lnTo>
                    <a:pt x="69885" y="224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6719" y="8560883"/>
              <a:ext cx="217454" cy="230168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468905" y="1880513"/>
            <a:ext cx="6609080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600" spc="-425" dirty="0"/>
              <a:t>THANK</a:t>
            </a:r>
            <a:r>
              <a:rPr sz="7600" spc="-770" dirty="0"/>
              <a:t> </a:t>
            </a:r>
            <a:r>
              <a:rPr sz="7600" spc="-395" dirty="0"/>
              <a:t>YOU</a:t>
            </a:r>
            <a:r>
              <a:rPr sz="7600" spc="-770" dirty="0"/>
              <a:t> </a:t>
            </a:r>
            <a:r>
              <a:rPr sz="7600" spc="-50" dirty="0"/>
              <a:t>!</a:t>
            </a:r>
            <a:endParaRPr sz="7600"/>
          </a:p>
        </p:txBody>
      </p:sp>
      <p:sp>
        <p:nvSpPr>
          <p:cNvPr id="17" name="object 17"/>
          <p:cNvSpPr txBox="1"/>
          <p:nvPr/>
        </p:nvSpPr>
        <p:spPr>
          <a:xfrm>
            <a:off x="10702814" y="5848966"/>
            <a:ext cx="4003786" cy="9310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60"/>
              </a:spcBef>
            </a:pP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Email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en-IN" sz="2100" spc="-10" dirty="0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adarshreddy838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@gmail.com</a:t>
            </a:r>
            <a:endParaRPr sz="2100" dirty="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4391" y="8325867"/>
            <a:ext cx="1883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60562" y="7997122"/>
            <a:ext cx="1383665" cy="107273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LinkedIn</a:t>
            </a:r>
            <a:endParaRPr lang="en-US" sz="210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lang="en-IN" sz="2100" spc="-10" dirty="0">
                <a:solidFill>
                  <a:srgbClr val="FFFFFF"/>
                </a:solidFill>
                <a:latin typeface="Verdana"/>
                <a:cs typeface="Verdana"/>
              </a:rPr>
              <a:t>Adarsh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2050" name="Picture 2" descr="Email message icon design in blue circle. 14440980 PNG">
            <a:extLst>
              <a:ext uri="{FF2B5EF4-FFF2-40B4-BE49-F238E27FC236}">
                <a16:creationId xmlns:a16="http://schemas.microsoft.com/office/drawing/2014/main" id="{0928658E-EAE6-E39D-5B85-52A0E8A4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138" y="5974143"/>
            <a:ext cx="903265" cy="8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5420" y="2621018"/>
            <a:ext cx="1403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95" dirty="0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0424" y="2630543"/>
            <a:ext cx="1626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Introduction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5420" y="3436133"/>
            <a:ext cx="191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0424" y="3445658"/>
            <a:ext cx="2229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Business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5420" y="4251249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0424" y="4260774"/>
            <a:ext cx="2761176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lang="en-IN" sz="2000" spc="-20" dirty="0">
                <a:solidFill>
                  <a:srgbClr val="FFFFFF"/>
                </a:solidFill>
                <a:latin typeface="Verdana"/>
                <a:cs typeface="Verdana"/>
              </a:rPr>
              <a:t> Overview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5086" y="-10044"/>
            <a:ext cx="9280001" cy="659137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207620" y="4032110"/>
            <a:ext cx="638175" cy="647700"/>
          </a:xfrm>
          <a:custGeom>
            <a:avLst/>
            <a:gdLst/>
            <a:ahLst/>
            <a:cxnLst/>
            <a:rect l="l" t="t" r="r" b="b"/>
            <a:pathLst>
              <a:path w="638175" h="647700">
                <a:moveTo>
                  <a:pt x="360743" y="647700"/>
                </a:moveTo>
                <a:lnTo>
                  <a:pt x="411627" y="637015"/>
                </a:lnTo>
                <a:lnTo>
                  <a:pt x="454029" y="620550"/>
                </a:lnTo>
                <a:lnTo>
                  <a:pt x="493293" y="598371"/>
                </a:lnTo>
                <a:lnTo>
                  <a:pt x="528925" y="570981"/>
                </a:lnTo>
                <a:lnTo>
                  <a:pt x="560430" y="538885"/>
                </a:lnTo>
                <a:lnTo>
                  <a:pt x="587315" y="502584"/>
                </a:lnTo>
                <a:lnTo>
                  <a:pt x="609085" y="462584"/>
                </a:lnTo>
                <a:lnTo>
                  <a:pt x="625247" y="419386"/>
                </a:lnTo>
                <a:lnTo>
                  <a:pt x="635307" y="373494"/>
                </a:lnTo>
                <a:lnTo>
                  <a:pt x="638174" y="333678"/>
                </a:lnTo>
              </a:path>
              <a:path w="638175" h="647700">
                <a:moveTo>
                  <a:pt x="638174" y="317147"/>
                </a:moveTo>
                <a:lnTo>
                  <a:pt x="635307" y="277330"/>
                </a:lnTo>
                <a:lnTo>
                  <a:pt x="625247" y="231438"/>
                </a:lnTo>
                <a:lnTo>
                  <a:pt x="609085" y="188241"/>
                </a:lnTo>
                <a:lnTo>
                  <a:pt x="587315" y="148240"/>
                </a:lnTo>
                <a:lnTo>
                  <a:pt x="560430" y="111940"/>
                </a:lnTo>
                <a:lnTo>
                  <a:pt x="528925" y="79843"/>
                </a:lnTo>
                <a:lnTo>
                  <a:pt x="493293" y="52454"/>
                </a:lnTo>
                <a:lnTo>
                  <a:pt x="454029" y="30275"/>
                </a:lnTo>
                <a:lnTo>
                  <a:pt x="411627" y="13809"/>
                </a:lnTo>
                <a:lnTo>
                  <a:pt x="366581" y="3561"/>
                </a:lnTo>
                <a:lnTo>
                  <a:pt x="319387" y="0"/>
                </a:lnTo>
                <a:lnTo>
                  <a:pt x="272188" y="3561"/>
                </a:lnTo>
                <a:lnTo>
                  <a:pt x="227142" y="13809"/>
                </a:lnTo>
                <a:lnTo>
                  <a:pt x="184740" y="30275"/>
                </a:lnTo>
                <a:lnTo>
                  <a:pt x="145476" y="52454"/>
                </a:lnTo>
                <a:lnTo>
                  <a:pt x="109845" y="79843"/>
                </a:lnTo>
                <a:lnTo>
                  <a:pt x="78339" y="111940"/>
                </a:lnTo>
                <a:lnTo>
                  <a:pt x="51454" y="148240"/>
                </a:lnTo>
                <a:lnTo>
                  <a:pt x="29684" y="188241"/>
                </a:lnTo>
                <a:lnTo>
                  <a:pt x="13522" y="231438"/>
                </a:lnTo>
                <a:lnTo>
                  <a:pt x="3462" y="277330"/>
                </a:lnTo>
                <a:lnTo>
                  <a:pt x="0" y="325412"/>
                </a:lnTo>
                <a:lnTo>
                  <a:pt x="3462" y="373494"/>
                </a:lnTo>
                <a:lnTo>
                  <a:pt x="13522" y="419386"/>
                </a:lnTo>
                <a:lnTo>
                  <a:pt x="29684" y="462584"/>
                </a:lnTo>
                <a:lnTo>
                  <a:pt x="51454" y="502584"/>
                </a:lnTo>
                <a:lnTo>
                  <a:pt x="78339" y="538885"/>
                </a:lnTo>
                <a:lnTo>
                  <a:pt x="109844" y="570981"/>
                </a:lnTo>
                <a:lnTo>
                  <a:pt x="145476" y="598371"/>
                </a:lnTo>
                <a:lnTo>
                  <a:pt x="184740" y="620550"/>
                </a:lnTo>
                <a:lnTo>
                  <a:pt x="227142" y="637015"/>
                </a:lnTo>
                <a:lnTo>
                  <a:pt x="272188" y="647263"/>
                </a:lnTo>
                <a:lnTo>
                  <a:pt x="278027" y="647700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07620" y="2401879"/>
            <a:ext cx="638175" cy="647700"/>
          </a:xfrm>
          <a:custGeom>
            <a:avLst/>
            <a:gdLst/>
            <a:ahLst/>
            <a:cxnLst/>
            <a:rect l="l" t="t" r="r" b="b"/>
            <a:pathLst>
              <a:path w="638175" h="647700">
                <a:moveTo>
                  <a:pt x="360745" y="647700"/>
                </a:moveTo>
                <a:lnTo>
                  <a:pt x="411627" y="637015"/>
                </a:lnTo>
                <a:lnTo>
                  <a:pt x="454029" y="620550"/>
                </a:lnTo>
                <a:lnTo>
                  <a:pt x="493293" y="598371"/>
                </a:lnTo>
                <a:lnTo>
                  <a:pt x="528925" y="570981"/>
                </a:lnTo>
                <a:lnTo>
                  <a:pt x="560430" y="538885"/>
                </a:lnTo>
                <a:lnTo>
                  <a:pt x="587315" y="502585"/>
                </a:lnTo>
                <a:lnTo>
                  <a:pt x="609085" y="462584"/>
                </a:lnTo>
                <a:lnTo>
                  <a:pt x="625247" y="419386"/>
                </a:lnTo>
                <a:lnTo>
                  <a:pt x="635307" y="373494"/>
                </a:lnTo>
                <a:lnTo>
                  <a:pt x="638174" y="333678"/>
                </a:lnTo>
              </a:path>
              <a:path w="638175" h="647700">
                <a:moveTo>
                  <a:pt x="638174" y="317147"/>
                </a:moveTo>
                <a:lnTo>
                  <a:pt x="635307" y="277330"/>
                </a:lnTo>
                <a:lnTo>
                  <a:pt x="625247" y="231439"/>
                </a:lnTo>
                <a:lnTo>
                  <a:pt x="609085" y="188241"/>
                </a:lnTo>
                <a:lnTo>
                  <a:pt x="587315" y="148240"/>
                </a:lnTo>
                <a:lnTo>
                  <a:pt x="560430" y="111940"/>
                </a:lnTo>
                <a:lnTo>
                  <a:pt x="528925" y="79843"/>
                </a:lnTo>
                <a:lnTo>
                  <a:pt x="493293" y="52454"/>
                </a:lnTo>
                <a:lnTo>
                  <a:pt x="454029" y="30275"/>
                </a:lnTo>
                <a:lnTo>
                  <a:pt x="411627" y="13810"/>
                </a:lnTo>
                <a:lnTo>
                  <a:pt x="366581" y="3561"/>
                </a:lnTo>
                <a:lnTo>
                  <a:pt x="319387" y="0"/>
                </a:lnTo>
                <a:lnTo>
                  <a:pt x="272188" y="3561"/>
                </a:lnTo>
                <a:lnTo>
                  <a:pt x="227142" y="13810"/>
                </a:lnTo>
                <a:lnTo>
                  <a:pt x="184740" y="30275"/>
                </a:lnTo>
                <a:lnTo>
                  <a:pt x="145476" y="52454"/>
                </a:lnTo>
                <a:lnTo>
                  <a:pt x="109845" y="79843"/>
                </a:lnTo>
                <a:lnTo>
                  <a:pt x="78339" y="111940"/>
                </a:lnTo>
                <a:lnTo>
                  <a:pt x="51454" y="148240"/>
                </a:lnTo>
                <a:lnTo>
                  <a:pt x="29684" y="188241"/>
                </a:lnTo>
                <a:lnTo>
                  <a:pt x="13522" y="231439"/>
                </a:lnTo>
                <a:lnTo>
                  <a:pt x="3462" y="277330"/>
                </a:lnTo>
                <a:lnTo>
                  <a:pt x="0" y="325412"/>
                </a:lnTo>
                <a:lnTo>
                  <a:pt x="3462" y="373494"/>
                </a:lnTo>
                <a:lnTo>
                  <a:pt x="13522" y="419386"/>
                </a:lnTo>
                <a:lnTo>
                  <a:pt x="29684" y="462584"/>
                </a:lnTo>
                <a:lnTo>
                  <a:pt x="51454" y="502585"/>
                </a:lnTo>
                <a:lnTo>
                  <a:pt x="78339" y="538885"/>
                </a:lnTo>
                <a:lnTo>
                  <a:pt x="109844" y="570981"/>
                </a:lnTo>
                <a:lnTo>
                  <a:pt x="145476" y="598371"/>
                </a:lnTo>
                <a:lnTo>
                  <a:pt x="184740" y="620550"/>
                </a:lnTo>
                <a:lnTo>
                  <a:pt x="227142" y="637015"/>
                </a:lnTo>
                <a:lnTo>
                  <a:pt x="272188" y="647263"/>
                </a:lnTo>
                <a:lnTo>
                  <a:pt x="278024" y="647700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533264" y="2549523"/>
            <a:ext cx="695325" cy="1346835"/>
            <a:chOff x="6533264" y="2549523"/>
            <a:chExt cx="695325" cy="1346835"/>
          </a:xfrm>
        </p:grpSpPr>
        <p:sp>
          <p:nvSpPr>
            <p:cNvPr id="14" name="object 14"/>
            <p:cNvSpPr/>
            <p:nvPr/>
          </p:nvSpPr>
          <p:spPr>
            <a:xfrm>
              <a:off x="6561839" y="2578098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327499" y="638174"/>
                  </a:moveTo>
                  <a:lnTo>
                    <a:pt x="366581" y="635307"/>
                  </a:lnTo>
                  <a:lnTo>
                    <a:pt x="411627" y="625248"/>
                  </a:lnTo>
                  <a:lnTo>
                    <a:pt x="454029" y="609086"/>
                  </a:lnTo>
                  <a:lnTo>
                    <a:pt x="493293" y="587315"/>
                  </a:lnTo>
                  <a:lnTo>
                    <a:pt x="528925" y="560430"/>
                  </a:lnTo>
                  <a:lnTo>
                    <a:pt x="560430" y="528925"/>
                  </a:lnTo>
                  <a:lnTo>
                    <a:pt x="587315" y="493293"/>
                  </a:lnTo>
                  <a:lnTo>
                    <a:pt x="609085" y="454029"/>
                  </a:lnTo>
                  <a:lnTo>
                    <a:pt x="625247" y="411627"/>
                  </a:lnTo>
                  <a:lnTo>
                    <a:pt x="635307" y="366581"/>
                  </a:lnTo>
                  <a:lnTo>
                    <a:pt x="638174" y="327498"/>
                  </a:lnTo>
                </a:path>
                <a:path w="638175" h="638175">
                  <a:moveTo>
                    <a:pt x="638174" y="311272"/>
                  </a:moveTo>
                  <a:lnTo>
                    <a:pt x="635307" y="272188"/>
                  </a:lnTo>
                  <a:lnTo>
                    <a:pt x="625247" y="227142"/>
                  </a:lnTo>
                  <a:lnTo>
                    <a:pt x="609085" y="184740"/>
                  </a:lnTo>
                  <a:lnTo>
                    <a:pt x="587315" y="145476"/>
                  </a:lnTo>
                  <a:lnTo>
                    <a:pt x="560430" y="109844"/>
                  </a:lnTo>
                  <a:lnTo>
                    <a:pt x="528925" y="78339"/>
                  </a:lnTo>
                  <a:lnTo>
                    <a:pt x="493293" y="51454"/>
                  </a:lnTo>
                  <a:lnTo>
                    <a:pt x="454029" y="29684"/>
                  </a:lnTo>
                  <a:lnTo>
                    <a:pt x="411627" y="13522"/>
                  </a:lnTo>
                  <a:lnTo>
                    <a:pt x="366581" y="3462"/>
                  </a:lnTo>
                  <a:lnTo>
                    <a:pt x="319384" y="0"/>
                  </a:lnTo>
                  <a:lnTo>
                    <a:pt x="272188" y="3463"/>
                  </a:lnTo>
                  <a:lnTo>
                    <a:pt x="227142" y="13522"/>
                  </a:lnTo>
                  <a:lnTo>
                    <a:pt x="184740" y="29684"/>
                  </a:lnTo>
                  <a:lnTo>
                    <a:pt x="145476" y="51454"/>
                  </a:lnTo>
                  <a:lnTo>
                    <a:pt x="109844" y="78339"/>
                  </a:lnTo>
                  <a:lnTo>
                    <a:pt x="78339" y="109845"/>
                  </a:lnTo>
                  <a:lnTo>
                    <a:pt x="51454" y="145476"/>
                  </a:lnTo>
                  <a:lnTo>
                    <a:pt x="29684" y="184740"/>
                  </a:lnTo>
                  <a:lnTo>
                    <a:pt x="13522" y="227142"/>
                  </a:lnTo>
                  <a:lnTo>
                    <a:pt x="3462" y="272188"/>
                  </a:lnTo>
                  <a:lnTo>
                    <a:pt x="0" y="319385"/>
                  </a:lnTo>
                  <a:lnTo>
                    <a:pt x="3462" y="366581"/>
                  </a:lnTo>
                  <a:lnTo>
                    <a:pt x="13522" y="411627"/>
                  </a:lnTo>
                  <a:lnTo>
                    <a:pt x="29684" y="454029"/>
                  </a:lnTo>
                  <a:lnTo>
                    <a:pt x="51454" y="493293"/>
                  </a:lnTo>
                  <a:lnTo>
                    <a:pt x="78339" y="528925"/>
                  </a:lnTo>
                  <a:lnTo>
                    <a:pt x="109844" y="560430"/>
                  </a:lnTo>
                  <a:lnTo>
                    <a:pt x="145476" y="587315"/>
                  </a:lnTo>
                  <a:lnTo>
                    <a:pt x="184740" y="609085"/>
                  </a:lnTo>
                  <a:lnTo>
                    <a:pt x="227142" y="625247"/>
                  </a:lnTo>
                  <a:lnTo>
                    <a:pt x="272188" y="635307"/>
                  </a:lnTo>
                  <a:lnTo>
                    <a:pt x="311271" y="638174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61839" y="3228985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327498" y="638174"/>
                  </a:moveTo>
                  <a:lnTo>
                    <a:pt x="366581" y="635307"/>
                  </a:lnTo>
                  <a:lnTo>
                    <a:pt x="411627" y="625247"/>
                  </a:lnTo>
                  <a:lnTo>
                    <a:pt x="454029" y="609085"/>
                  </a:lnTo>
                  <a:lnTo>
                    <a:pt x="493293" y="587315"/>
                  </a:lnTo>
                  <a:lnTo>
                    <a:pt x="528925" y="560430"/>
                  </a:lnTo>
                  <a:lnTo>
                    <a:pt x="560430" y="528925"/>
                  </a:lnTo>
                  <a:lnTo>
                    <a:pt x="587315" y="493293"/>
                  </a:lnTo>
                  <a:lnTo>
                    <a:pt x="609085" y="454029"/>
                  </a:lnTo>
                  <a:lnTo>
                    <a:pt x="625247" y="411627"/>
                  </a:lnTo>
                  <a:lnTo>
                    <a:pt x="635307" y="366581"/>
                  </a:lnTo>
                  <a:lnTo>
                    <a:pt x="638174" y="327498"/>
                  </a:lnTo>
                </a:path>
                <a:path w="638175" h="638175">
                  <a:moveTo>
                    <a:pt x="638174" y="311272"/>
                  </a:moveTo>
                  <a:lnTo>
                    <a:pt x="635307" y="272188"/>
                  </a:lnTo>
                  <a:lnTo>
                    <a:pt x="625247" y="227142"/>
                  </a:lnTo>
                  <a:lnTo>
                    <a:pt x="609085" y="184740"/>
                  </a:lnTo>
                  <a:lnTo>
                    <a:pt x="587315" y="145476"/>
                  </a:lnTo>
                  <a:lnTo>
                    <a:pt x="560430" y="109844"/>
                  </a:lnTo>
                  <a:lnTo>
                    <a:pt x="528925" y="78339"/>
                  </a:lnTo>
                  <a:lnTo>
                    <a:pt x="493293" y="51454"/>
                  </a:lnTo>
                  <a:lnTo>
                    <a:pt x="454029" y="29684"/>
                  </a:lnTo>
                  <a:lnTo>
                    <a:pt x="411627" y="13522"/>
                  </a:lnTo>
                  <a:lnTo>
                    <a:pt x="366581" y="3462"/>
                  </a:lnTo>
                  <a:lnTo>
                    <a:pt x="319384" y="0"/>
                  </a:lnTo>
                  <a:lnTo>
                    <a:pt x="272188" y="3463"/>
                  </a:lnTo>
                  <a:lnTo>
                    <a:pt x="227142" y="13522"/>
                  </a:lnTo>
                  <a:lnTo>
                    <a:pt x="184740" y="29684"/>
                  </a:lnTo>
                  <a:lnTo>
                    <a:pt x="145476" y="51454"/>
                  </a:lnTo>
                  <a:lnTo>
                    <a:pt x="109844" y="78339"/>
                  </a:lnTo>
                  <a:lnTo>
                    <a:pt x="78339" y="109845"/>
                  </a:lnTo>
                  <a:lnTo>
                    <a:pt x="51454" y="145476"/>
                  </a:lnTo>
                  <a:lnTo>
                    <a:pt x="29684" y="184740"/>
                  </a:lnTo>
                  <a:lnTo>
                    <a:pt x="13522" y="227142"/>
                  </a:lnTo>
                  <a:lnTo>
                    <a:pt x="3462" y="272188"/>
                  </a:lnTo>
                  <a:lnTo>
                    <a:pt x="0" y="319385"/>
                  </a:lnTo>
                  <a:lnTo>
                    <a:pt x="3462" y="366581"/>
                  </a:lnTo>
                  <a:lnTo>
                    <a:pt x="13522" y="411627"/>
                  </a:lnTo>
                  <a:lnTo>
                    <a:pt x="29684" y="454029"/>
                  </a:lnTo>
                  <a:lnTo>
                    <a:pt x="51454" y="493293"/>
                  </a:lnTo>
                  <a:lnTo>
                    <a:pt x="78339" y="528925"/>
                  </a:lnTo>
                  <a:lnTo>
                    <a:pt x="109844" y="560430"/>
                  </a:lnTo>
                  <a:lnTo>
                    <a:pt x="145476" y="587315"/>
                  </a:lnTo>
                  <a:lnTo>
                    <a:pt x="184740" y="609085"/>
                  </a:lnTo>
                  <a:lnTo>
                    <a:pt x="227142" y="625247"/>
                  </a:lnTo>
                  <a:lnTo>
                    <a:pt x="272188" y="635307"/>
                  </a:lnTo>
                  <a:lnTo>
                    <a:pt x="311271" y="638174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2937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CONTENT</a:t>
            </a:r>
          </a:p>
        </p:txBody>
      </p:sp>
      <p:sp>
        <p:nvSpPr>
          <p:cNvPr id="17" name="object 17"/>
          <p:cNvSpPr/>
          <p:nvPr/>
        </p:nvSpPr>
        <p:spPr>
          <a:xfrm>
            <a:off x="1207620" y="3216994"/>
            <a:ext cx="638175" cy="647700"/>
          </a:xfrm>
          <a:custGeom>
            <a:avLst/>
            <a:gdLst/>
            <a:ahLst/>
            <a:cxnLst/>
            <a:rect l="l" t="t" r="r" b="b"/>
            <a:pathLst>
              <a:path w="638175" h="647700">
                <a:moveTo>
                  <a:pt x="360743" y="647700"/>
                </a:moveTo>
                <a:lnTo>
                  <a:pt x="411627" y="637015"/>
                </a:lnTo>
                <a:lnTo>
                  <a:pt x="454029" y="620550"/>
                </a:lnTo>
                <a:lnTo>
                  <a:pt x="493293" y="598371"/>
                </a:lnTo>
                <a:lnTo>
                  <a:pt x="528925" y="570981"/>
                </a:lnTo>
                <a:lnTo>
                  <a:pt x="560430" y="538885"/>
                </a:lnTo>
                <a:lnTo>
                  <a:pt x="587315" y="502584"/>
                </a:lnTo>
                <a:lnTo>
                  <a:pt x="609085" y="462584"/>
                </a:lnTo>
                <a:lnTo>
                  <a:pt x="625247" y="419386"/>
                </a:lnTo>
                <a:lnTo>
                  <a:pt x="635307" y="373494"/>
                </a:lnTo>
                <a:lnTo>
                  <a:pt x="638174" y="333678"/>
                </a:lnTo>
              </a:path>
              <a:path w="638175" h="647700">
                <a:moveTo>
                  <a:pt x="638174" y="317147"/>
                </a:moveTo>
                <a:lnTo>
                  <a:pt x="635307" y="277330"/>
                </a:lnTo>
                <a:lnTo>
                  <a:pt x="625247" y="231438"/>
                </a:lnTo>
                <a:lnTo>
                  <a:pt x="609085" y="188241"/>
                </a:lnTo>
                <a:lnTo>
                  <a:pt x="587315" y="148240"/>
                </a:lnTo>
                <a:lnTo>
                  <a:pt x="560430" y="111940"/>
                </a:lnTo>
                <a:lnTo>
                  <a:pt x="528925" y="79843"/>
                </a:lnTo>
                <a:lnTo>
                  <a:pt x="493293" y="52454"/>
                </a:lnTo>
                <a:lnTo>
                  <a:pt x="454029" y="30275"/>
                </a:lnTo>
                <a:lnTo>
                  <a:pt x="411627" y="13809"/>
                </a:lnTo>
                <a:lnTo>
                  <a:pt x="366581" y="3561"/>
                </a:lnTo>
                <a:lnTo>
                  <a:pt x="319387" y="0"/>
                </a:lnTo>
                <a:lnTo>
                  <a:pt x="272188" y="3561"/>
                </a:lnTo>
                <a:lnTo>
                  <a:pt x="227142" y="13809"/>
                </a:lnTo>
                <a:lnTo>
                  <a:pt x="184740" y="30275"/>
                </a:lnTo>
                <a:lnTo>
                  <a:pt x="145476" y="52454"/>
                </a:lnTo>
                <a:lnTo>
                  <a:pt x="109845" y="79843"/>
                </a:lnTo>
                <a:lnTo>
                  <a:pt x="78339" y="111940"/>
                </a:lnTo>
                <a:lnTo>
                  <a:pt x="51454" y="148240"/>
                </a:lnTo>
                <a:lnTo>
                  <a:pt x="29684" y="188241"/>
                </a:lnTo>
                <a:lnTo>
                  <a:pt x="13522" y="231438"/>
                </a:lnTo>
                <a:lnTo>
                  <a:pt x="3462" y="277330"/>
                </a:lnTo>
                <a:lnTo>
                  <a:pt x="0" y="325412"/>
                </a:lnTo>
                <a:lnTo>
                  <a:pt x="3462" y="373494"/>
                </a:lnTo>
                <a:lnTo>
                  <a:pt x="13522" y="419386"/>
                </a:lnTo>
                <a:lnTo>
                  <a:pt x="29684" y="462584"/>
                </a:lnTo>
                <a:lnTo>
                  <a:pt x="51454" y="502584"/>
                </a:lnTo>
                <a:lnTo>
                  <a:pt x="78339" y="538885"/>
                </a:lnTo>
                <a:lnTo>
                  <a:pt x="109844" y="570981"/>
                </a:lnTo>
                <a:lnTo>
                  <a:pt x="145476" y="598371"/>
                </a:lnTo>
                <a:lnTo>
                  <a:pt x="184740" y="620550"/>
                </a:lnTo>
                <a:lnTo>
                  <a:pt x="227142" y="637015"/>
                </a:lnTo>
                <a:lnTo>
                  <a:pt x="272188" y="647263"/>
                </a:lnTo>
                <a:lnTo>
                  <a:pt x="278027" y="647700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1839" y="4077821"/>
            <a:ext cx="638175" cy="638175"/>
          </a:xfrm>
          <a:custGeom>
            <a:avLst/>
            <a:gdLst/>
            <a:ahLst/>
            <a:cxnLst/>
            <a:rect l="l" t="t" r="r" b="b"/>
            <a:pathLst>
              <a:path w="638175" h="638175">
                <a:moveTo>
                  <a:pt x="327498" y="638174"/>
                </a:moveTo>
                <a:lnTo>
                  <a:pt x="366581" y="635307"/>
                </a:lnTo>
                <a:lnTo>
                  <a:pt x="411627" y="625247"/>
                </a:lnTo>
                <a:lnTo>
                  <a:pt x="454029" y="609085"/>
                </a:lnTo>
                <a:lnTo>
                  <a:pt x="493293" y="587315"/>
                </a:lnTo>
                <a:lnTo>
                  <a:pt x="528925" y="560430"/>
                </a:lnTo>
                <a:lnTo>
                  <a:pt x="560430" y="528925"/>
                </a:lnTo>
                <a:lnTo>
                  <a:pt x="587315" y="493293"/>
                </a:lnTo>
                <a:lnTo>
                  <a:pt x="609085" y="454029"/>
                </a:lnTo>
                <a:lnTo>
                  <a:pt x="625247" y="411627"/>
                </a:lnTo>
                <a:lnTo>
                  <a:pt x="635307" y="366581"/>
                </a:lnTo>
                <a:lnTo>
                  <a:pt x="638174" y="327498"/>
                </a:lnTo>
              </a:path>
              <a:path w="638175" h="638175">
                <a:moveTo>
                  <a:pt x="638174" y="311272"/>
                </a:moveTo>
                <a:lnTo>
                  <a:pt x="635307" y="272188"/>
                </a:lnTo>
                <a:lnTo>
                  <a:pt x="625247" y="227142"/>
                </a:lnTo>
                <a:lnTo>
                  <a:pt x="609085" y="184740"/>
                </a:lnTo>
                <a:lnTo>
                  <a:pt x="587315" y="145476"/>
                </a:lnTo>
                <a:lnTo>
                  <a:pt x="560430" y="109844"/>
                </a:lnTo>
                <a:lnTo>
                  <a:pt x="528925" y="78339"/>
                </a:lnTo>
                <a:lnTo>
                  <a:pt x="493293" y="51454"/>
                </a:lnTo>
                <a:lnTo>
                  <a:pt x="454029" y="29684"/>
                </a:lnTo>
                <a:lnTo>
                  <a:pt x="411627" y="13522"/>
                </a:lnTo>
                <a:lnTo>
                  <a:pt x="366581" y="3462"/>
                </a:lnTo>
                <a:lnTo>
                  <a:pt x="319384" y="0"/>
                </a:lnTo>
                <a:lnTo>
                  <a:pt x="272188" y="3463"/>
                </a:lnTo>
                <a:lnTo>
                  <a:pt x="227142" y="13522"/>
                </a:lnTo>
                <a:lnTo>
                  <a:pt x="184740" y="29684"/>
                </a:lnTo>
                <a:lnTo>
                  <a:pt x="145476" y="51455"/>
                </a:lnTo>
                <a:lnTo>
                  <a:pt x="109844" y="78339"/>
                </a:lnTo>
                <a:lnTo>
                  <a:pt x="78339" y="109845"/>
                </a:lnTo>
                <a:lnTo>
                  <a:pt x="51454" y="145476"/>
                </a:lnTo>
                <a:lnTo>
                  <a:pt x="29684" y="184740"/>
                </a:lnTo>
                <a:lnTo>
                  <a:pt x="13522" y="227142"/>
                </a:lnTo>
                <a:lnTo>
                  <a:pt x="3462" y="272188"/>
                </a:lnTo>
                <a:lnTo>
                  <a:pt x="0" y="319385"/>
                </a:lnTo>
                <a:lnTo>
                  <a:pt x="3462" y="366581"/>
                </a:lnTo>
                <a:lnTo>
                  <a:pt x="13522" y="411627"/>
                </a:lnTo>
                <a:lnTo>
                  <a:pt x="29684" y="454029"/>
                </a:lnTo>
                <a:lnTo>
                  <a:pt x="51454" y="493293"/>
                </a:lnTo>
                <a:lnTo>
                  <a:pt x="78339" y="528925"/>
                </a:lnTo>
                <a:lnTo>
                  <a:pt x="109844" y="560430"/>
                </a:lnTo>
                <a:lnTo>
                  <a:pt x="145476" y="587315"/>
                </a:lnTo>
                <a:lnTo>
                  <a:pt x="184740" y="609085"/>
                </a:lnTo>
                <a:lnTo>
                  <a:pt x="227142" y="625247"/>
                </a:lnTo>
                <a:lnTo>
                  <a:pt x="272188" y="635307"/>
                </a:lnTo>
                <a:lnTo>
                  <a:pt x="311271" y="638174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89307" y="5070846"/>
            <a:ext cx="185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Arial Black"/>
                <a:cs typeface="Arial Black"/>
              </a:rPr>
              <a:t>5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20424" y="5004000"/>
            <a:ext cx="1788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Steps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07620" y="4883206"/>
            <a:ext cx="638175" cy="647700"/>
          </a:xfrm>
          <a:custGeom>
            <a:avLst/>
            <a:gdLst/>
            <a:ahLst/>
            <a:cxnLst/>
            <a:rect l="l" t="t" r="r" b="b"/>
            <a:pathLst>
              <a:path w="638175" h="647700">
                <a:moveTo>
                  <a:pt x="360747" y="647699"/>
                </a:moveTo>
                <a:lnTo>
                  <a:pt x="411627" y="637015"/>
                </a:lnTo>
                <a:lnTo>
                  <a:pt x="454029" y="620550"/>
                </a:lnTo>
                <a:lnTo>
                  <a:pt x="493293" y="598371"/>
                </a:lnTo>
                <a:lnTo>
                  <a:pt x="528925" y="570981"/>
                </a:lnTo>
                <a:lnTo>
                  <a:pt x="560430" y="538885"/>
                </a:lnTo>
                <a:lnTo>
                  <a:pt x="587315" y="502585"/>
                </a:lnTo>
                <a:lnTo>
                  <a:pt x="609085" y="462584"/>
                </a:lnTo>
                <a:lnTo>
                  <a:pt x="625247" y="419386"/>
                </a:lnTo>
                <a:lnTo>
                  <a:pt x="635307" y="373494"/>
                </a:lnTo>
                <a:lnTo>
                  <a:pt x="638174" y="333678"/>
                </a:lnTo>
              </a:path>
              <a:path w="638175" h="647700">
                <a:moveTo>
                  <a:pt x="638174" y="317147"/>
                </a:moveTo>
                <a:lnTo>
                  <a:pt x="635307" y="277330"/>
                </a:lnTo>
                <a:lnTo>
                  <a:pt x="625247" y="231438"/>
                </a:lnTo>
                <a:lnTo>
                  <a:pt x="609085" y="188241"/>
                </a:lnTo>
                <a:lnTo>
                  <a:pt x="587315" y="148240"/>
                </a:lnTo>
                <a:lnTo>
                  <a:pt x="560430" y="111940"/>
                </a:lnTo>
                <a:lnTo>
                  <a:pt x="528925" y="79843"/>
                </a:lnTo>
                <a:lnTo>
                  <a:pt x="493293" y="52454"/>
                </a:lnTo>
                <a:lnTo>
                  <a:pt x="454029" y="30275"/>
                </a:lnTo>
                <a:lnTo>
                  <a:pt x="411627" y="13809"/>
                </a:lnTo>
                <a:lnTo>
                  <a:pt x="366581" y="3561"/>
                </a:lnTo>
                <a:lnTo>
                  <a:pt x="319387" y="0"/>
                </a:lnTo>
                <a:lnTo>
                  <a:pt x="272188" y="3561"/>
                </a:lnTo>
                <a:lnTo>
                  <a:pt x="227142" y="13809"/>
                </a:lnTo>
                <a:lnTo>
                  <a:pt x="184740" y="30275"/>
                </a:lnTo>
                <a:lnTo>
                  <a:pt x="145476" y="52454"/>
                </a:lnTo>
                <a:lnTo>
                  <a:pt x="109845" y="79843"/>
                </a:lnTo>
                <a:lnTo>
                  <a:pt x="78339" y="111940"/>
                </a:lnTo>
                <a:lnTo>
                  <a:pt x="51454" y="148240"/>
                </a:lnTo>
                <a:lnTo>
                  <a:pt x="29684" y="188241"/>
                </a:lnTo>
                <a:lnTo>
                  <a:pt x="13522" y="231438"/>
                </a:lnTo>
                <a:lnTo>
                  <a:pt x="3462" y="277330"/>
                </a:lnTo>
                <a:lnTo>
                  <a:pt x="0" y="325412"/>
                </a:lnTo>
                <a:lnTo>
                  <a:pt x="3462" y="373494"/>
                </a:lnTo>
                <a:lnTo>
                  <a:pt x="13522" y="419386"/>
                </a:lnTo>
                <a:lnTo>
                  <a:pt x="29684" y="462584"/>
                </a:lnTo>
                <a:lnTo>
                  <a:pt x="51454" y="502584"/>
                </a:lnTo>
                <a:lnTo>
                  <a:pt x="78339" y="538885"/>
                </a:lnTo>
                <a:lnTo>
                  <a:pt x="109844" y="570981"/>
                </a:lnTo>
                <a:lnTo>
                  <a:pt x="145476" y="598371"/>
                </a:lnTo>
                <a:lnTo>
                  <a:pt x="184740" y="620550"/>
                </a:lnTo>
                <a:lnTo>
                  <a:pt x="227142" y="637015"/>
                </a:lnTo>
                <a:lnTo>
                  <a:pt x="272188" y="647264"/>
                </a:lnTo>
                <a:lnTo>
                  <a:pt x="278022" y="647700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39638" y="2681079"/>
            <a:ext cx="1962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Arial Black"/>
                <a:cs typeface="Arial Black"/>
              </a:rPr>
              <a:t>6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74641" y="2690604"/>
            <a:ext cx="1235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Modeling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39638" y="3481179"/>
            <a:ext cx="172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7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74641" y="3490704"/>
            <a:ext cx="13741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Evaluation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39638" y="4281280"/>
            <a:ext cx="199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Arial Black"/>
                <a:cs typeface="Arial Black"/>
              </a:rPr>
              <a:t>8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74641" y="4290805"/>
            <a:ext cx="9531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39638" y="5081380"/>
            <a:ext cx="1962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Arial Black"/>
                <a:cs typeface="Arial Black"/>
              </a:rPr>
              <a:t>9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74641" y="5090905"/>
            <a:ext cx="2353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Recommendation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37044" y="5806208"/>
            <a:ext cx="14452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Conclusion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561839" y="4999649"/>
            <a:ext cx="638175" cy="577850"/>
          </a:xfrm>
          <a:custGeom>
            <a:avLst/>
            <a:gdLst/>
            <a:ahLst/>
            <a:cxnLst/>
            <a:rect l="l" t="t" r="r" b="b"/>
            <a:pathLst>
              <a:path w="638175" h="577850">
                <a:moveTo>
                  <a:pt x="638174" y="282252"/>
                </a:moveTo>
                <a:lnTo>
                  <a:pt x="634590" y="242064"/>
                </a:lnTo>
                <a:lnTo>
                  <a:pt x="622487" y="197610"/>
                </a:lnTo>
                <a:lnTo>
                  <a:pt x="603121" y="156158"/>
                </a:lnTo>
                <a:lnTo>
                  <a:pt x="577147" y="118304"/>
                </a:lnTo>
                <a:lnTo>
                  <a:pt x="545224" y="84641"/>
                </a:lnTo>
                <a:lnTo>
                  <a:pt x="508009" y="55765"/>
                </a:lnTo>
                <a:lnTo>
                  <a:pt x="466160" y="32270"/>
                </a:lnTo>
                <a:lnTo>
                  <a:pt x="420335" y="14752"/>
                </a:lnTo>
                <a:lnTo>
                  <a:pt x="371190" y="3805"/>
                </a:lnTo>
                <a:lnTo>
                  <a:pt x="319386" y="0"/>
                </a:lnTo>
                <a:lnTo>
                  <a:pt x="267579" y="3805"/>
                </a:lnTo>
                <a:lnTo>
                  <a:pt x="218434" y="14752"/>
                </a:lnTo>
                <a:lnTo>
                  <a:pt x="172609" y="32270"/>
                </a:lnTo>
                <a:lnTo>
                  <a:pt x="130760" y="55765"/>
                </a:lnTo>
                <a:lnTo>
                  <a:pt x="93545" y="84641"/>
                </a:lnTo>
                <a:lnTo>
                  <a:pt x="61622" y="118304"/>
                </a:lnTo>
                <a:lnTo>
                  <a:pt x="35649" y="156158"/>
                </a:lnTo>
                <a:lnTo>
                  <a:pt x="16282" y="197610"/>
                </a:lnTo>
                <a:lnTo>
                  <a:pt x="4180" y="242064"/>
                </a:lnTo>
                <a:lnTo>
                  <a:pt x="0" y="288926"/>
                </a:lnTo>
                <a:lnTo>
                  <a:pt x="4180" y="335787"/>
                </a:lnTo>
                <a:lnTo>
                  <a:pt x="16282" y="380241"/>
                </a:lnTo>
                <a:lnTo>
                  <a:pt x="35649" y="421693"/>
                </a:lnTo>
                <a:lnTo>
                  <a:pt x="61622" y="459547"/>
                </a:lnTo>
                <a:lnTo>
                  <a:pt x="93545" y="493210"/>
                </a:lnTo>
                <a:lnTo>
                  <a:pt x="130760" y="522086"/>
                </a:lnTo>
                <a:lnTo>
                  <a:pt x="172609" y="545581"/>
                </a:lnTo>
                <a:lnTo>
                  <a:pt x="218434" y="563099"/>
                </a:lnTo>
                <a:lnTo>
                  <a:pt x="267579" y="574046"/>
                </a:lnTo>
                <a:lnTo>
                  <a:pt x="319384" y="577828"/>
                </a:lnTo>
                <a:lnTo>
                  <a:pt x="371190" y="574046"/>
                </a:lnTo>
                <a:lnTo>
                  <a:pt x="420335" y="563099"/>
                </a:lnTo>
                <a:lnTo>
                  <a:pt x="466160" y="545581"/>
                </a:lnTo>
                <a:lnTo>
                  <a:pt x="508009" y="522086"/>
                </a:lnTo>
                <a:lnTo>
                  <a:pt x="545224" y="493210"/>
                </a:lnTo>
                <a:lnTo>
                  <a:pt x="577147" y="459548"/>
                </a:lnTo>
                <a:lnTo>
                  <a:pt x="603121" y="421693"/>
                </a:lnTo>
                <a:lnTo>
                  <a:pt x="622487" y="380241"/>
                </a:lnTo>
                <a:lnTo>
                  <a:pt x="634590" y="335787"/>
                </a:lnTo>
                <a:lnTo>
                  <a:pt x="638174" y="295599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61839" y="5735333"/>
            <a:ext cx="638175" cy="577850"/>
          </a:xfrm>
          <a:custGeom>
            <a:avLst/>
            <a:gdLst/>
            <a:ahLst/>
            <a:cxnLst/>
            <a:rect l="l" t="t" r="r" b="b"/>
            <a:pathLst>
              <a:path w="638175" h="577850">
                <a:moveTo>
                  <a:pt x="638174" y="282252"/>
                </a:moveTo>
                <a:lnTo>
                  <a:pt x="634590" y="242064"/>
                </a:lnTo>
                <a:lnTo>
                  <a:pt x="622487" y="197610"/>
                </a:lnTo>
                <a:lnTo>
                  <a:pt x="603121" y="156158"/>
                </a:lnTo>
                <a:lnTo>
                  <a:pt x="577147" y="118304"/>
                </a:lnTo>
                <a:lnTo>
                  <a:pt x="545224" y="84641"/>
                </a:lnTo>
                <a:lnTo>
                  <a:pt x="508009" y="55765"/>
                </a:lnTo>
                <a:lnTo>
                  <a:pt x="466160" y="32270"/>
                </a:lnTo>
                <a:lnTo>
                  <a:pt x="420335" y="14752"/>
                </a:lnTo>
                <a:lnTo>
                  <a:pt x="371190" y="3805"/>
                </a:lnTo>
                <a:lnTo>
                  <a:pt x="319386" y="0"/>
                </a:lnTo>
                <a:lnTo>
                  <a:pt x="267579" y="3805"/>
                </a:lnTo>
                <a:lnTo>
                  <a:pt x="218434" y="14752"/>
                </a:lnTo>
                <a:lnTo>
                  <a:pt x="172609" y="32270"/>
                </a:lnTo>
                <a:lnTo>
                  <a:pt x="130760" y="55765"/>
                </a:lnTo>
                <a:lnTo>
                  <a:pt x="93545" y="84641"/>
                </a:lnTo>
                <a:lnTo>
                  <a:pt x="61622" y="118304"/>
                </a:lnTo>
                <a:lnTo>
                  <a:pt x="35649" y="156158"/>
                </a:lnTo>
                <a:lnTo>
                  <a:pt x="16282" y="197610"/>
                </a:lnTo>
                <a:lnTo>
                  <a:pt x="4180" y="242064"/>
                </a:lnTo>
                <a:lnTo>
                  <a:pt x="0" y="288926"/>
                </a:lnTo>
                <a:lnTo>
                  <a:pt x="4180" y="335787"/>
                </a:lnTo>
                <a:lnTo>
                  <a:pt x="16282" y="380241"/>
                </a:lnTo>
                <a:lnTo>
                  <a:pt x="35649" y="421693"/>
                </a:lnTo>
                <a:lnTo>
                  <a:pt x="61622" y="459547"/>
                </a:lnTo>
                <a:lnTo>
                  <a:pt x="93545" y="493210"/>
                </a:lnTo>
                <a:lnTo>
                  <a:pt x="130760" y="522086"/>
                </a:lnTo>
                <a:lnTo>
                  <a:pt x="172609" y="545581"/>
                </a:lnTo>
                <a:lnTo>
                  <a:pt x="218434" y="563099"/>
                </a:lnTo>
                <a:lnTo>
                  <a:pt x="267579" y="574046"/>
                </a:lnTo>
                <a:lnTo>
                  <a:pt x="319385" y="577828"/>
                </a:lnTo>
                <a:lnTo>
                  <a:pt x="371190" y="574046"/>
                </a:lnTo>
                <a:lnTo>
                  <a:pt x="420335" y="563099"/>
                </a:lnTo>
                <a:lnTo>
                  <a:pt x="466160" y="545581"/>
                </a:lnTo>
                <a:lnTo>
                  <a:pt x="508009" y="522086"/>
                </a:lnTo>
                <a:lnTo>
                  <a:pt x="545224" y="493210"/>
                </a:lnTo>
                <a:lnTo>
                  <a:pt x="577147" y="459548"/>
                </a:lnTo>
                <a:lnTo>
                  <a:pt x="603121" y="421693"/>
                </a:lnTo>
                <a:lnTo>
                  <a:pt x="622487" y="380241"/>
                </a:lnTo>
                <a:lnTo>
                  <a:pt x="634589" y="335787"/>
                </a:lnTo>
                <a:lnTo>
                  <a:pt x="638174" y="295599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39638" y="5811699"/>
            <a:ext cx="332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FFFFFF"/>
                </a:solidFill>
                <a:latin typeface="Arial Black"/>
                <a:cs typeface="Arial Black"/>
              </a:rPr>
              <a:t>10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6281"/>
            <a:ext cx="8343265" cy="10299065"/>
            <a:chOff x="-4626" y="0"/>
            <a:chExt cx="8343265" cy="10299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338291" cy="82750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26" y="5097024"/>
              <a:ext cx="8304376" cy="52017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31300" y="1558318"/>
            <a:ext cx="683133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INRODUCTION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31300" y="3844383"/>
            <a:ext cx="7467600" cy="42269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5000"/>
              </a:lnSpc>
              <a:spcBef>
                <a:spcPts val="100"/>
              </a:spcBef>
            </a:pPr>
            <a:r>
              <a:rPr sz="2400" spc="-40" dirty="0">
                <a:solidFill>
                  <a:srgbClr val="F4F7FF"/>
                </a:solidFill>
                <a:latin typeface="Verdana"/>
                <a:cs typeface="Verdana"/>
              </a:rPr>
              <a:t>This</a:t>
            </a:r>
            <a:r>
              <a:rPr sz="24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4F7FF"/>
                </a:solidFill>
                <a:latin typeface="Verdana"/>
                <a:cs typeface="Verdana"/>
              </a:rPr>
              <a:t>analysis</a:t>
            </a:r>
            <a:r>
              <a:rPr sz="2400" spc="-13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aims</a:t>
            </a:r>
            <a:r>
              <a:rPr sz="24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to</a:t>
            </a:r>
            <a:r>
              <a:rPr sz="2400" spc="-13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4F7FF"/>
                </a:solidFill>
                <a:latin typeface="Verdana"/>
                <a:cs typeface="Verdana"/>
              </a:rPr>
              <a:t>offer</a:t>
            </a:r>
            <a:r>
              <a:rPr sz="2400" spc="-13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marketing</a:t>
            </a:r>
            <a:r>
              <a:rPr sz="24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4F7FF"/>
                </a:solidFill>
                <a:latin typeface="Verdana"/>
                <a:cs typeface="Verdana"/>
              </a:rPr>
              <a:t>guidance </a:t>
            </a:r>
            <a:r>
              <a:rPr sz="2400" spc="60" dirty="0">
                <a:solidFill>
                  <a:srgbClr val="F4F7FF"/>
                </a:solidFill>
                <a:latin typeface="Verdana"/>
                <a:cs typeface="Verdana"/>
              </a:rPr>
              <a:t>and</a:t>
            </a:r>
            <a:r>
              <a:rPr sz="24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insights</a:t>
            </a:r>
            <a:r>
              <a:rPr sz="2400" spc="-16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to</a:t>
            </a:r>
            <a:r>
              <a:rPr sz="24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4F7FF"/>
                </a:solidFill>
                <a:latin typeface="Verdana"/>
                <a:cs typeface="Verdana"/>
              </a:rPr>
              <a:t>a</a:t>
            </a:r>
            <a:r>
              <a:rPr sz="2400" spc="-16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4F7FF"/>
                </a:solidFill>
                <a:latin typeface="Verdana"/>
                <a:cs typeface="Verdana"/>
              </a:rPr>
              <a:t>company</a:t>
            </a:r>
            <a:r>
              <a:rPr sz="2400" spc="-17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based</a:t>
            </a:r>
            <a:r>
              <a:rPr sz="2400" spc="-16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4F7FF"/>
                </a:solidFill>
                <a:latin typeface="Verdana"/>
                <a:cs typeface="Verdana"/>
              </a:rPr>
              <a:t>on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demographics,</a:t>
            </a:r>
            <a:r>
              <a:rPr sz="2400" spc="-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customer</a:t>
            </a:r>
            <a:r>
              <a:rPr sz="2400" spc="-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4F7FF"/>
                </a:solidFill>
                <a:latin typeface="Verdana"/>
                <a:cs typeface="Verdana"/>
              </a:rPr>
              <a:t>engagement</a:t>
            </a:r>
            <a:r>
              <a:rPr sz="2400" spc="-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4F7FF"/>
                </a:solidFill>
                <a:latin typeface="Verdana"/>
                <a:cs typeface="Verdana"/>
              </a:rPr>
              <a:t>with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marketing</a:t>
            </a:r>
            <a:r>
              <a:rPr sz="2400" spc="-10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F4F7FF"/>
                </a:solidFill>
                <a:latin typeface="Verdana"/>
                <a:cs typeface="Verdana"/>
              </a:rPr>
              <a:t>materials,</a:t>
            </a:r>
            <a:r>
              <a:rPr sz="2400" spc="-10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4F7FF"/>
                </a:solidFill>
                <a:latin typeface="Verdana"/>
                <a:cs typeface="Verdana"/>
              </a:rPr>
              <a:t>and</a:t>
            </a:r>
            <a:r>
              <a:rPr sz="2400" spc="-10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4F7FF"/>
                </a:solidFill>
                <a:latin typeface="Verdana"/>
                <a:cs typeface="Verdana"/>
              </a:rPr>
              <a:t>historical</a:t>
            </a:r>
            <a:r>
              <a:rPr sz="2400" spc="-10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4F7FF"/>
                </a:solidFill>
                <a:latin typeface="Verdana"/>
                <a:cs typeface="Verdana"/>
              </a:rPr>
              <a:t>purchasing behavior.</a:t>
            </a:r>
            <a:endParaRPr sz="2400" dirty="0">
              <a:latin typeface="Verdana"/>
              <a:cs typeface="Verdana"/>
            </a:endParaRPr>
          </a:p>
          <a:p>
            <a:pPr marL="12700" marR="211454" algn="just">
              <a:lnSpc>
                <a:spcPct val="145000"/>
              </a:lnSpc>
            </a:pPr>
            <a:r>
              <a:rPr sz="2400" spc="-110" dirty="0">
                <a:solidFill>
                  <a:srgbClr val="F4F7FF"/>
                </a:solidFill>
                <a:latin typeface="Verdana"/>
                <a:cs typeface="Verdana"/>
              </a:rPr>
              <a:t>In</a:t>
            </a:r>
            <a:r>
              <a:rPr sz="2400" spc="-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the</a:t>
            </a:r>
            <a:r>
              <a:rPr sz="2400" spc="-7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competitive</a:t>
            </a:r>
            <a:r>
              <a:rPr sz="2400" spc="-7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landscape</a:t>
            </a:r>
            <a:r>
              <a:rPr sz="2400" spc="-8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of</a:t>
            </a:r>
            <a:r>
              <a:rPr sz="2400" spc="-7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F4F7FF"/>
                </a:solidFill>
                <a:latin typeface="Verdana"/>
                <a:cs typeface="Verdana"/>
              </a:rPr>
              <a:t>e-</a:t>
            </a:r>
            <a:r>
              <a:rPr sz="2400" spc="-10" dirty="0">
                <a:solidFill>
                  <a:srgbClr val="F4F7FF"/>
                </a:solidFill>
                <a:latin typeface="Verdana"/>
                <a:cs typeface="Verdana"/>
              </a:rPr>
              <a:t>commerce,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achieving</a:t>
            </a:r>
            <a:r>
              <a:rPr sz="2400" spc="-15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F4F7FF"/>
                </a:solidFill>
                <a:latin typeface="Verdana"/>
                <a:cs typeface="Verdana"/>
              </a:rPr>
              <a:t>high</a:t>
            </a:r>
            <a:r>
              <a:rPr sz="2400" spc="-15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conversion</a:t>
            </a:r>
            <a:r>
              <a:rPr sz="2400" spc="-1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4F7FF"/>
                </a:solidFill>
                <a:latin typeface="Verdana"/>
                <a:cs typeface="Verdana"/>
              </a:rPr>
              <a:t>rates</a:t>
            </a:r>
            <a:r>
              <a:rPr sz="2400" spc="-15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4F7FF"/>
                </a:solidFill>
                <a:latin typeface="Verdana"/>
                <a:cs typeface="Verdana"/>
              </a:rPr>
              <a:t>is</a:t>
            </a:r>
            <a:r>
              <a:rPr sz="2400" spc="-1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crucial</a:t>
            </a:r>
            <a:r>
              <a:rPr sz="2400" spc="-15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4F7FF"/>
                </a:solidFill>
                <a:latin typeface="Verdana"/>
                <a:cs typeface="Verdana"/>
              </a:rPr>
              <a:t>for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driving</a:t>
            </a:r>
            <a:r>
              <a:rPr sz="24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F4F7FF"/>
                </a:solidFill>
                <a:latin typeface="Verdana"/>
                <a:cs typeface="Verdana"/>
              </a:rPr>
              <a:t>sales</a:t>
            </a:r>
            <a:r>
              <a:rPr sz="24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4F7FF"/>
                </a:solidFill>
                <a:latin typeface="Verdana"/>
                <a:cs typeface="Verdana"/>
              </a:rPr>
              <a:t>and</a:t>
            </a:r>
            <a:r>
              <a:rPr sz="24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4F7FF"/>
                </a:solidFill>
                <a:latin typeface="Verdana"/>
                <a:cs typeface="Verdana"/>
              </a:rPr>
              <a:t>maximizing</a:t>
            </a:r>
            <a:r>
              <a:rPr sz="24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4F7FF"/>
                </a:solidFill>
                <a:latin typeface="Verdana"/>
                <a:cs typeface="Verdana"/>
              </a:rPr>
              <a:t>revenue.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156898"/>
            <a:ext cx="18259425" cy="6864350"/>
            <a:chOff x="0" y="2156898"/>
            <a:chExt cx="18259425" cy="6864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68329"/>
              <a:ext cx="18247994" cy="68412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62" y="2156898"/>
              <a:ext cx="0" cy="6864350"/>
            </a:xfrm>
            <a:custGeom>
              <a:avLst/>
              <a:gdLst/>
              <a:ahLst/>
              <a:cxnLst/>
              <a:rect l="l" t="t" r="r" b="b"/>
              <a:pathLst>
                <a:path h="6864350">
                  <a:moveTo>
                    <a:pt x="0" y="0"/>
                  </a:moveTo>
                  <a:lnTo>
                    <a:pt x="0" y="6864101"/>
                  </a:lnTo>
                </a:path>
              </a:pathLst>
            </a:custGeom>
            <a:ln w="952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16" y="8982899"/>
              <a:ext cx="76200" cy="38735"/>
            </a:xfrm>
            <a:custGeom>
              <a:avLst/>
              <a:gdLst/>
              <a:ahLst/>
              <a:cxnLst/>
              <a:rect l="l" t="t" r="r" b="b"/>
              <a:pathLst>
                <a:path w="76200" h="38734">
                  <a:moveTo>
                    <a:pt x="6096" y="32004"/>
                  </a:moveTo>
                  <a:lnTo>
                    <a:pt x="0" y="32004"/>
                  </a:lnTo>
                  <a:lnTo>
                    <a:pt x="0" y="38100"/>
                  </a:lnTo>
                  <a:lnTo>
                    <a:pt x="6096" y="38100"/>
                  </a:lnTo>
                  <a:lnTo>
                    <a:pt x="6096" y="32004"/>
                  </a:lnTo>
                  <a:close/>
                </a:path>
                <a:path w="76200" h="38734">
                  <a:moveTo>
                    <a:pt x="76200" y="0"/>
                  </a:moveTo>
                  <a:lnTo>
                    <a:pt x="38100" y="0"/>
                  </a:lnTo>
                  <a:lnTo>
                    <a:pt x="38100" y="38112"/>
                  </a:lnTo>
                  <a:lnTo>
                    <a:pt x="76200" y="38112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723" y="9001950"/>
              <a:ext cx="18097500" cy="0"/>
            </a:xfrm>
            <a:custGeom>
              <a:avLst/>
              <a:gdLst/>
              <a:ahLst/>
              <a:cxnLst/>
              <a:rect l="l" t="t" r="r" b="b"/>
              <a:pathLst>
                <a:path w="18097500">
                  <a:moveTo>
                    <a:pt x="0" y="0"/>
                  </a:moveTo>
                  <a:lnTo>
                    <a:pt x="18097498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40373" y="2207202"/>
              <a:ext cx="0" cy="6814184"/>
            </a:xfrm>
            <a:custGeom>
              <a:avLst/>
              <a:gdLst/>
              <a:ahLst/>
              <a:cxnLst/>
              <a:rect l="l" t="t" r="r" b="b"/>
              <a:pathLst>
                <a:path h="6814184">
                  <a:moveTo>
                    <a:pt x="0" y="0"/>
                  </a:moveTo>
                  <a:lnTo>
                    <a:pt x="0" y="6813797"/>
                  </a:lnTo>
                </a:path>
              </a:pathLst>
            </a:custGeom>
            <a:ln w="381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221312" y="215690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12204" y="0"/>
                  </a:lnTo>
                  <a:lnTo>
                    <a:pt x="0" y="0"/>
                  </a:lnTo>
                  <a:lnTo>
                    <a:pt x="0" y="12204"/>
                  </a:lnTo>
                  <a:lnTo>
                    <a:pt x="12204" y="12204"/>
                  </a:lnTo>
                  <a:lnTo>
                    <a:pt x="12204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728" y="2175948"/>
              <a:ext cx="18173700" cy="0"/>
            </a:xfrm>
            <a:custGeom>
              <a:avLst/>
              <a:gdLst/>
              <a:ahLst/>
              <a:cxnLst/>
              <a:rect l="l" t="t" r="r" b="b"/>
              <a:pathLst>
                <a:path w="18173700">
                  <a:moveTo>
                    <a:pt x="0" y="0"/>
                  </a:moveTo>
                  <a:lnTo>
                    <a:pt x="1817369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2937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pc="-565" dirty="0"/>
              <a:t>BUSINESS</a:t>
            </a:r>
            <a:r>
              <a:rPr spc="-700" dirty="0"/>
              <a:t> </a:t>
            </a:r>
            <a:r>
              <a:rPr spc="-270" dirty="0"/>
              <a:t>CONTEXT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6000" y="3079933"/>
            <a:ext cx="10647680" cy="440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75" dirty="0">
                <a:solidFill>
                  <a:srgbClr val="F4F7FF"/>
                </a:solidFill>
                <a:latin typeface="Verdana"/>
                <a:cs typeface="Verdana"/>
              </a:rPr>
              <a:t>An</a:t>
            </a:r>
            <a:r>
              <a:rPr sz="2500" spc="-1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F4F7FF"/>
                </a:solidFill>
                <a:latin typeface="Verdana"/>
                <a:cs typeface="Verdana"/>
              </a:rPr>
              <a:t>e-</a:t>
            </a:r>
            <a:r>
              <a:rPr sz="2500" spc="70" dirty="0">
                <a:solidFill>
                  <a:srgbClr val="F4F7FF"/>
                </a:solidFill>
                <a:latin typeface="Verdana"/>
                <a:cs typeface="Verdana"/>
              </a:rPr>
              <a:t>commerce</a:t>
            </a:r>
            <a:r>
              <a:rPr sz="2500" spc="-1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4F7FF"/>
                </a:solidFill>
                <a:latin typeface="Verdana"/>
                <a:cs typeface="Verdana"/>
              </a:rPr>
              <a:t>company</a:t>
            </a:r>
            <a:r>
              <a:rPr sz="2500" spc="-1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55" dirty="0">
                <a:solidFill>
                  <a:srgbClr val="F4F7FF"/>
                </a:solidFill>
                <a:latin typeface="Verdana"/>
                <a:cs typeface="Verdana"/>
              </a:rPr>
              <a:t>is</a:t>
            </a:r>
            <a:r>
              <a:rPr sz="2500" spc="-1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looking</a:t>
            </a:r>
            <a:r>
              <a:rPr sz="2500" spc="-1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to</a:t>
            </a:r>
            <a:r>
              <a:rPr sz="2500" spc="-1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4F7FF"/>
                </a:solidFill>
                <a:latin typeface="Verdana"/>
                <a:cs typeface="Verdana"/>
              </a:rPr>
              <a:t>enhance</a:t>
            </a:r>
            <a:r>
              <a:rPr sz="2500" spc="-1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the</a:t>
            </a:r>
            <a:r>
              <a:rPr sz="2500" spc="-1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4F7FF"/>
                </a:solidFill>
                <a:latin typeface="Verdana"/>
                <a:cs typeface="Verdana"/>
              </a:rPr>
              <a:t>effectiveness</a:t>
            </a:r>
            <a:endParaRPr sz="2500" dirty="0">
              <a:latin typeface="Verdana"/>
              <a:cs typeface="Verdana"/>
            </a:endParaRPr>
          </a:p>
          <a:p>
            <a:pPr marL="12700" marR="5080">
              <a:lnSpc>
                <a:spcPct val="175000"/>
              </a:lnSpc>
            </a:pP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of</a:t>
            </a:r>
            <a:r>
              <a:rPr sz="25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35" dirty="0">
                <a:solidFill>
                  <a:srgbClr val="F4F7FF"/>
                </a:solidFill>
                <a:latin typeface="Verdana"/>
                <a:cs typeface="Verdana"/>
              </a:rPr>
              <a:t>its</a:t>
            </a:r>
            <a:r>
              <a:rPr sz="25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digital</a:t>
            </a:r>
            <a:r>
              <a:rPr sz="25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marketing</a:t>
            </a:r>
            <a:r>
              <a:rPr sz="25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campaigns.</a:t>
            </a:r>
            <a:r>
              <a:rPr sz="25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Despite</a:t>
            </a:r>
            <a:r>
              <a:rPr sz="25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having</a:t>
            </a:r>
            <a:r>
              <a:rPr sz="25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4F7FF"/>
                </a:solidFill>
                <a:latin typeface="Verdana"/>
                <a:cs typeface="Verdana"/>
              </a:rPr>
              <a:t>a</a:t>
            </a:r>
            <a:r>
              <a:rPr sz="2500" spc="-1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4F7FF"/>
                </a:solidFill>
                <a:latin typeface="Verdana"/>
                <a:cs typeface="Verdana"/>
              </a:rPr>
              <a:t>significant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reach</a:t>
            </a:r>
            <a:r>
              <a:rPr sz="2500" spc="-1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F4F7FF"/>
                </a:solidFill>
                <a:latin typeface="Verdana"/>
                <a:cs typeface="Verdana"/>
              </a:rPr>
              <a:t>and</a:t>
            </a:r>
            <a:r>
              <a:rPr sz="25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engagement,</a:t>
            </a:r>
            <a:r>
              <a:rPr sz="25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the</a:t>
            </a:r>
            <a:r>
              <a:rPr sz="25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4F7FF"/>
                </a:solidFill>
                <a:latin typeface="Verdana"/>
                <a:cs typeface="Verdana"/>
              </a:rPr>
              <a:t>company</a:t>
            </a:r>
            <a:r>
              <a:rPr sz="25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55" dirty="0">
                <a:solidFill>
                  <a:srgbClr val="F4F7FF"/>
                </a:solidFill>
                <a:latin typeface="Verdana"/>
                <a:cs typeface="Verdana"/>
              </a:rPr>
              <a:t>is</a:t>
            </a:r>
            <a:r>
              <a:rPr sz="25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4F7FF"/>
                </a:solidFill>
                <a:latin typeface="Verdana"/>
                <a:cs typeface="Verdana"/>
              </a:rPr>
              <a:t>not</a:t>
            </a:r>
            <a:r>
              <a:rPr sz="25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achieving</a:t>
            </a:r>
            <a:r>
              <a:rPr sz="2500" spc="-1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35" dirty="0">
                <a:solidFill>
                  <a:srgbClr val="F4F7FF"/>
                </a:solidFill>
                <a:latin typeface="Verdana"/>
                <a:cs typeface="Verdana"/>
              </a:rPr>
              <a:t>its</a:t>
            </a:r>
            <a:r>
              <a:rPr sz="2500" spc="-1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4F7FF"/>
                </a:solidFill>
                <a:latin typeface="Verdana"/>
                <a:cs typeface="Verdana"/>
              </a:rPr>
              <a:t>desired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conversion</a:t>
            </a:r>
            <a:r>
              <a:rPr sz="2500" spc="-1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F4F7FF"/>
                </a:solidFill>
                <a:latin typeface="Verdana"/>
                <a:cs typeface="Verdana"/>
              </a:rPr>
              <a:t>rates,</a:t>
            </a:r>
            <a:r>
              <a:rPr sz="2500" spc="-1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80" dirty="0">
                <a:solidFill>
                  <a:srgbClr val="F4F7FF"/>
                </a:solidFill>
                <a:latin typeface="Verdana"/>
                <a:cs typeface="Verdana"/>
              </a:rPr>
              <a:t>which</a:t>
            </a:r>
            <a:r>
              <a:rPr sz="2500" spc="-1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impacts</a:t>
            </a:r>
            <a:r>
              <a:rPr sz="2500" spc="-1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F4F7FF"/>
                </a:solidFill>
                <a:latin typeface="Verdana"/>
                <a:cs typeface="Verdana"/>
              </a:rPr>
              <a:t>overall</a:t>
            </a:r>
            <a:r>
              <a:rPr sz="2500" spc="-1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4F7FF"/>
                </a:solidFill>
                <a:latin typeface="Verdana"/>
                <a:cs typeface="Verdana"/>
              </a:rPr>
              <a:t>sales</a:t>
            </a:r>
            <a:r>
              <a:rPr sz="2500" spc="-1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F4F7FF"/>
                </a:solidFill>
                <a:latin typeface="Verdana"/>
                <a:cs typeface="Verdana"/>
              </a:rPr>
              <a:t>and</a:t>
            </a:r>
            <a:r>
              <a:rPr sz="2500" spc="-16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55" dirty="0">
                <a:solidFill>
                  <a:srgbClr val="F4F7FF"/>
                </a:solidFill>
                <a:latin typeface="Verdana"/>
                <a:cs typeface="Verdana"/>
              </a:rPr>
              <a:t>revenue.</a:t>
            </a:r>
            <a:r>
              <a:rPr sz="2500" spc="-1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4F7FF"/>
                </a:solidFill>
                <a:latin typeface="Verdana"/>
                <a:cs typeface="Verdana"/>
              </a:rPr>
              <a:t>The </a:t>
            </a:r>
            <a:r>
              <a:rPr sz="2500" spc="50" dirty="0">
                <a:solidFill>
                  <a:srgbClr val="F4F7FF"/>
                </a:solidFill>
                <a:latin typeface="Verdana"/>
                <a:cs typeface="Verdana"/>
              </a:rPr>
              <a:t>company</a:t>
            </a:r>
            <a:r>
              <a:rPr sz="2500" spc="-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wants</a:t>
            </a:r>
            <a:r>
              <a:rPr sz="2500" spc="-9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to</a:t>
            </a:r>
            <a:r>
              <a:rPr sz="2500" spc="-9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understand</a:t>
            </a:r>
            <a:r>
              <a:rPr sz="2500" spc="-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the</a:t>
            </a:r>
            <a:r>
              <a:rPr sz="2500" spc="-9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4F7FF"/>
                </a:solidFill>
                <a:latin typeface="Verdana"/>
                <a:cs typeface="Verdana"/>
              </a:rPr>
              <a:t>factors</a:t>
            </a:r>
            <a:r>
              <a:rPr sz="2500" spc="-9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that</a:t>
            </a:r>
            <a:r>
              <a:rPr sz="2500" spc="-9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influence</a:t>
            </a:r>
            <a:r>
              <a:rPr sz="2500" spc="-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4F7FF"/>
                </a:solidFill>
                <a:latin typeface="Verdana"/>
                <a:cs typeface="Verdana"/>
              </a:rPr>
              <a:t>customer </a:t>
            </a:r>
            <a:r>
              <a:rPr sz="2500" spc="-40" dirty="0">
                <a:solidFill>
                  <a:srgbClr val="F4F7FF"/>
                </a:solidFill>
                <a:latin typeface="Verdana"/>
                <a:cs typeface="Verdana"/>
              </a:rPr>
              <a:t>conversions,</a:t>
            </a:r>
            <a:r>
              <a:rPr sz="2500" spc="-10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such</a:t>
            </a:r>
            <a:r>
              <a:rPr sz="2500" spc="-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F4F7FF"/>
                </a:solidFill>
                <a:latin typeface="Verdana"/>
                <a:cs typeface="Verdana"/>
              </a:rPr>
              <a:t>as</a:t>
            </a:r>
            <a:r>
              <a:rPr sz="2500" spc="-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demographics,</a:t>
            </a:r>
            <a:r>
              <a:rPr sz="2500" spc="-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customer</a:t>
            </a:r>
            <a:r>
              <a:rPr sz="2500" spc="-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65" dirty="0">
                <a:solidFill>
                  <a:srgbClr val="F4F7FF"/>
                </a:solidFill>
                <a:latin typeface="Verdana"/>
                <a:cs typeface="Verdana"/>
              </a:rPr>
              <a:t>engagement</a:t>
            </a:r>
            <a:r>
              <a:rPr sz="2500" spc="-9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35" dirty="0">
                <a:solidFill>
                  <a:srgbClr val="F4F7FF"/>
                </a:solidFill>
                <a:latin typeface="Verdana"/>
                <a:cs typeface="Verdana"/>
              </a:rPr>
              <a:t>with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marketing</a:t>
            </a:r>
            <a:r>
              <a:rPr sz="2500" spc="-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4F7FF"/>
                </a:solidFill>
                <a:latin typeface="Verdana"/>
                <a:cs typeface="Verdana"/>
              </a:rPr>
              <a:t>materials,</a:t>
            </a:r>
            <a:r>
              <a:rPr sz="2500" spc="-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F4F7FF"/>
                </a:solidFill>
                <a:latin typeface="Verdana"/>
                <a:cs typeface="Verdana"/>
              </a:rPr>
              <a:t>and</a:t>
            </a:r>
            <a:r>
              <a:rPr sz="2500" spc="-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4F7FF"/>
                </a:solidFill>
                <a:latin typeface="Verdana"/>
                <a:cs typeface="Verdana"/>
              </a:rPr>
              <a:t>historical</a:t>
            </a:r>
            <a:r>
              <a:rPr sz="2500" spc="-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4F7FF"/>
                </a:solidFill>
                <a:latin typeface="Verdana"/>
                <a:cs typeface="Verdana"/>
              </a:rPr>
              <a:t>purchasing</a:t>
            </a:r>
            <a:r>
              <a:rPr sz="2500" spc="-4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4F7FF"/>
                </a:solidFill>
                <a:latin typeface="Verdana"/>
                <a:cs typeface="Verdana"/>
              </a:rPr>
              <a:t>behavior.</a:t>
            </a:r>
            <a:endParaRPr sz="2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85720" y="9670"/>
            <a:ext cx="8102280" cy="10279606"/>
            <a:chOff x="6503451" y="0"/>
            <a:chExt cx="11784547" cy="1494433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3451" y="25628"/>
              <a:ext cx="7232156" cy="60928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5339" y="0"/>
              <a:ext cx="5752659" cy="5194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8986" y="12013237"/>
              <a:ext cx="6508934" cy="29311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87986" y="3572951"/>
            <a:ext cx="418489" cy="4161350"/>
            <a:chOff x="891059" y="3637683"/>
            <a:chExt cx="304165" cy="3467100"/>
          </a:xfrm>
        </p:grpSpPr>
        <p:sp>
          <p:nvSpPr>
            <p:cNvPr id="7" name="object 7"/>
            <p:cNvSpPr/>
            <p:nvPr/>
          </p:nvSpPr>
          <p:spPr>
            <a:xfrm>
              <a:off x="1042961" y="3912992"/>
              <a:ext cx="0" cy="2916555"/>
            </a:xfrm>
            <a:custGeom>
              <a:avLst/>
              <a:gdLst/>
              <a:ahLst/>
              <a:cxnLst/>
              <a:rect l="l" t="t" r="r" b="b"/>
              <a:pathLst>
                <a:path h="2916554">
                  <a:moveTo>
                    <a:pt x="0" y="0"/>
                  </a:moveTo>
                  <a:lnTo>
                    <a:pt x="0" y="2916339"/>
                  </a:lnTo>
                </a:path>
              </a:pathLst>
            </a:custGeom>
            <a:ln w="28574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634" y="3666259"/>
              <a:ext cx="246706" cy="2467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19634" y="3666258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5" h="247014">
                  <a:moveTo>
                    <a:pt x="123304" y="0"/>
                  </a:moveTo>
                  <a:lnTo>
                    <a:pt x="75308" y="9689"/>
                  </a:lnTo>
                  <a:lnTo>
                    <a:pt x="36114" y="36114"/>
                  </a:lnTo>
                  <a:lnTo>
                    <a:pt x="9689" y="75308"/>
                  </a:lnTo>
                  <a:lnTo>
                    <a:pt x="0" y="123304"/>
                  </a:lnTo>
                  <a:lnTo>
                    <a:pt x="9689" y="171299"/>
                  </a:lnTo>
                  <a:lnTo>
                    <a:pt x="36114" y="210493"/>
                  </a:lnTo>
                  <a:lnTo>
                    <a:pt x="75308" y="236918"/>
                  </a:lnTo>
                  <a:lnTo>
                    <a:pt x="123304" y="246608"/>
                  </a:lnTo>
                  <a:lnTo>
                    <a:pt x="171299" y="236918"/>
                  </a:lnTo>
                  <a:lnTo>
                    <a:pt x="210493" y="210493"/>
                  </a:lnTo>
                  <a:lnTo>
                    <a:pt x="236918" y="171299"/>
                  </a:lnTo>
                  <a:lnTo>
                    <a:pt x="246608" y="123304"/>
                  </a:lnTo>
                  <a:lnTo>
                    <a:pt x="236918" y="75308"/>
                  </a:lnTo>
                  <a:lnTo>
                    <a:pt x="210493" y="36114"/>
                  </a:lnTo>
                  <a:lnTo>
                    <a:pt x="171299" y="9689"/>
                  </a:lnTo>
                  <a:lnTo>
                    <a:pt x="123304" y="0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634" y="6829305"/>
              <a:ext cx="246706" cy="2467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9634" y="682930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5" h="247015">
                  <a:moveTo>
                    <a:pt x="123304" y="0"/>
                  </a:moveTo>
                  <a:lnTo>
                    <a:pt x="75308" y="9689"/>
                  </a:lnTo>
                  <a:lnTo>
                    <a:pt x="36114" y="36114"/>
                  </a:lnTo>
                  <a:lnTo>
                    <a:pt x="9689" y="75308"/>
                  </a:lnTo>
                  <a:lnTo>
                    <a:pt x="0" y="123304"/>
                  </a:lnTo>
                  <a:lnTo>
                    <a:pt x="9689" y="171299"/>
                  </a:lnTo>
                  <a:lnTo>
                    <a:pt x="36114" y="210493"/>
                  </a:lnTo>
                  <a:lnTo>
                    <a:pt x="75308" y="236918"/>
                  </a:lnTo>
                  <a:lnTo>
                    <a:pt x="123304" y="246608"/>
                  </a:lnTo>
                  <a:lnTo>
                    <a:pt x="171299" y="236918"/>
                  </a:lnTo>
                  <a:lnTo>
                    <a:pt x="210493" y="210493"/>
                  </a:lnTo>
                  <a:lnTo>
                    <a:pt x="236918" y="171299"/>
                  </a:lnTo>
                  <a:lnTo>
                    <a:pt x="246608" y="123304"/>
                  </a:lnTo>
                  <a:lnTo>
                    <a:pt x="236918" y="75308"/>
                  </a:lnTo>
                  <a:lnTo>
                    <a:pt x="210493" y="36114"/>
                  </a:lnTo>
                  <a:lnTo>
                    <a:pt x="171299" y="9689"/>
                  </a:lnTo>
                  <a:lnTo>
                    <a:pt x="123304" y="0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06475" y="1186115"/>
            <a:ext cx="859472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DATA</a:t>
            </a:r>
            <a:r>
              <a:rPr lang="en-IN" spc="-145" dirty="0"/>
              <a:t> OVERVIEW </a:t>
            </a:r>
            <a:endParaRPr spc="-145" dirty="0"/>
          </a:p>
        </p:txBody>
      </p:sp>
      <p:sp>
        <p:nvSpPr>
          <p:cNvPr id="13" name="object 13"/>
          <p:cNvSpPr/>
          <p:nvPr/>
        </p:nvSpPr>
        <p:spPr>
          <a:xfrm>
            <a:off x="1807189" y="4897211"/>
            <a:ext cx="1270" cy="28575"/>
          </a:xfrm>
          <a:custGeom>
            <a:avLst/>
            <a:gdLst/>
            <a:ahLst/>
            <a:cxnLst/>
            <a:rect l="l" t="t" r="r" b="b"/>
            <a:pathLst>
              <a:path w="1269" h="28575">
                <a:moveTo>
                  <a:pt x="895" y="28574"/>
                </a:moveTo>
                <a:lnTo>
                  <a:pt x="0" y="28574"/>
                </a:lnTo>
                <a:lnTo>
                  <a:pt x="0" y="0"/>
                </a:lnTo>
                <a:lnTo>
                  <a:pt x="895" y="0"/>
                </a:lnTo>
                <a:lnTo>
                  <a:pt x="895" y="28574"/>
                </a:lnTo>
                <a:close/>
              </a:path>
            </a:pathLst>
          </a:custGeom>
          <a:solidFill>
            <a:srgbClr val="F4F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06556" y="3456000"/>
            <a:ext cx="15862241" cy="583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3384">
              <a:lnSpc>
                <a:spcPct val="145000"/>
              </a:lnSpc>
              <a:spcBef>
                <a:spcPts val="100"/>
              </a:spcBef>
            </a:pPr>
            <a:endParaRPr sz="2400" dirty="0">
              <a:latin typeface="Verdana"/>
              <a:cs typeface="Verdana"/>
            </a:endParaRPr>
          </a:p>
          <a:p>
            <a:pPr marL="355600" marR="508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IN" sz="2400" spc="-4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The dataset contains </a:t>
            </a:r>
            <a:r>
              <a:rPr lang="en-US" sz="2400" b="1" dirty="0">
                <a:solidFill>
                  <a:schemeClr val="bg1"/>
                </a:solidFill>
              </a:rPr>
              <a:t>8,000 records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20 columns</a:t>
            </a:r>
            <a:r>
              <a:rPr lang="en-US" sz="2400" dirty="0">
                <a:solidFill>
                  <a:schemeClr val="bg1"/>
                </a:solidFill>
              </a:rPr>
              <a:t>, capturing customer, campaign, and engagement details from a digital marketing campaign.</a:t>
            </a:r>
          </a:p>
          <a:p>
            <a:pPr marL="12700" marR="5080">
              <a:lnSpc>
                <a:spcPct val="145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marL="355600" marR="508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includes a mix of </a:t>
            </a:r>
            <a:r>
              <a:rPr lang="en-US" sz="2400" b="1" dirty="0">
                <a:solidFill>
                  <a:schemeClr val="bg1"/>
                </a:solidFill>
              </a:rPr>
              <a:t>numerical (10 columns)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categorical (5 columns)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b="1" dirty="0">
                <a:solidFill>
                  <a:schemeClr val="bg1"/>
                </a:solidFill>
              </a:rPr>
              <a:t>floating-point (5 columns)</a:t>
            </a:r>
            <a:r>
              <a:rPr lang="en-US" sz="2400" dirty="0">
                <a:solidFill>
                  <a:schemeClr val="bg1"/>
                </a:solidFill>
              </a:rPr>
              <a:t> features — allowing for both statistical and behavioral analysis.</a:t>
            </a:r>
          </a:p>
          <a:p>
            <a:pPr marL="12700" marR="5080">
              <a:lnSpc>
                <a:spcPct val="145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marL="355600" marR="508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data is </a:t>
            </a:r>
            <a:r>
              <a:rPr lang="en-US" sz="2400" b="1" dirty="0">
                <a:solidFill>
                  <a:schemeClr val="bg1"/>
                </a:solidFill>
              </a:rPr>
              <a:t>clean</a:t>
            </a:r>
            <a:r>
              <a:rPr lang="en-US" sz="2400" dirty="0">
                <a:solidFill>
                  <a:schemeClr val="bg1"/>
                </a:solidFill>
              </a:rPr>
              <a:t>, with </a:t>
            </a:r>
            <a:r>
              <a:rPr lang="en-US" sz="2400" b="1" dirty="0">
                <a:solidFill>
                  <a:schemeClr val="bg1"/>
                </a:solidFill>
              </a:rPr>
              <a:t>no missing values or duplicate entries</a:t>
            </a:r>
            <a:r>
              <a:rPr lang="en-US" sz="2400" dirty="0">
                <a:solidFill>
                  <a:schemeClr val="bg1"/>
                </a:solidFill>
              </a:rPr>
              <a:t>, ensuring reliability for analytics and modeling.</a:t>
            </a:r>
          </a:p>
          <a:p>
            <a:pPr marL="355600" marR="508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55600" marR="508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55600" marR="508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06200" y="-16491"/>
            <a:ext cx="6781800" cy="10303434"/>
            <a:chOff x="9879440" y="-16491"/>
            <a:chExt cx="8446987" cy="103034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9440" y="2111993"/>
              <a:ext cx="8229633" cy="65404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768" y="-16491"/>
              <a:ext cx="5752659" cy="5194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94699" y="7355844"/>
              <a:ext cx="6508934" cy="29310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62000" y="3978926"/>
            <a:ext cx="437470" cy="3983974"/>
            <a:chOff x="890860" y="3978926"/>
            <a:chExt cx="308610" cy="3066415"/>
          </a:xfrm>
        </p:grpSpPr>
        <p:sp>
          <p:nvSpPr>
            <p:cNvPr id="7" name="object 7"/>
            <p:cNvSpPr/>
            <p:nvPr/>
          </p:nvSpPr>
          <p:spPr>
            <a:xfrm>
              <a:off x="1042962" y="4254232"/>
              <a:ext cx="4445" cy="2515870"/>
            </a:xfrm>
            <a:custGeom>
              <a:avLst/>
              <a:gdLst/>
              <a:ahLst/>
              <a:cxnLst/>
              <a:rect l="l" t="t" r="r" b="b"/>
              <a:pathLst>
                <a:path w="4444" h="2515870">
                  <a:moveTo>
                    <a:pt x="0" y="0"/>
                  </a:moveTo>
                  <a:lnTo>
                    <a:pt x="4045" y="2515390"/>
                  </a:lnTo>
                </a:path>
              </a:pathLst>
            </a:custGeom>
            <a:ln w="28574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435" y="4007501"/>
              <a:ext cx="246706" cy="2467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19435" y="4007501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5" h="247014">
                  <a:moveTo>
                    <a:pt x="123304" y="0"/>
                  </a:moveTo>
                  <a:lnTo>
                    <a:pt x="75308" y="9689"/>
                  </a:lnTo>
                  <a:lnTo>
                    <a:pt x="36114" y="36114"/>
                  </a:lnTo>
                  <a:lnTo>
                    <a:pt x="9689" y="75308"/>
                  </a:lnTo>
                  <a:lnTo>
                    <a:pt x="0" y="123304"/>
                  </a:lnTo>
                  <a:lnTo>
                    <a:pt x="9689" y="171299"/>
                  </a:lnTo>
                  <a:lnTo>
                    <a:pt x="36114" y="210493"/>
                  </a:lnTo>
                  <a:lnTo>
                    <a:pt x="75308" y="236918"/>
                  </a:lnTo>
                  <a:lnTo>
                    <a:pt x="123304" y="246608"/>
                  </a:lnTo>
                  <a:lnTo>
                    <a:pt x="171299" y="236918"/>
                  </a:lnTo>
                  <a:lnTo>
                    <a:pt x="210493" y="210493"/>
                  </a:lnTo>
                  <a:lnTo>
                    <a:pt x="236918" y="171299"/>
                  </a:lnTo>
                  <a:lnTo>
                    <a:pt x="246608" y="123304"/>
                  </a:lnTo>
                  <a:lnTo>
                    <a:pt x="236918" y="75308"/>
                  </a:lnTo>
                  <a:lnTo>
                    <a:pt x="210493" y="36114"/>
                  </a:lnTo>
                  <a:lnTo>
                    <a:pt x="171299" y="9689"/>
                  </a:lnTo>
                  <a:lnTo>
                    <a:pt x="123304" y="0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878" y="6769598"/>
              <a:ext cx="246706" cy="2467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3878" y="6769597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5" h="247015">
                  <a:moveTo>
                    <a:pt x="123304" y="0"/>
                  </a:moveTo>
                  <a:lnTo>
                    <a:pt x="75308" y="9689"/>
                  </a:lnTo>
                  <a:lnTo>
                    <a:pt x="36114" y="36114"/>
                  </a:lnTo>
                  <a:lnTo>
                    <a:pt x="9689" y="75308"/>
                  </a:lnTo>
                  <a:lnTo>
                    <a:pt x="0" y="123304"/>
                  </a:lnTo>
                  <a:lnTo>
                    <a:pt x="9689" y="171299"/>
                  </a:lnTo>
                  <a:lnTo>
                    <a:pt x="36114" y="210493"/>
                  </a:lnTo>
                  <a:lnTo>
                    <a:pt x="75308" y="236918"/>
                  </a:lnTo>
                  <a:lnTo>
                    <a:pt x="123304" y="246608"/>
                  </a:lnTo>
                  <a:lnTo>
                    <a:pt x="171299" y="236918"/>
                  </a:lnTo>
                  <a:lnTo>
                    <a:pt x="210493" y="210493"/>
                  </a:lnTo>
                  <a:lnTo>
                    <a:pt x="236918" y="171299"/>
                  </a:lnTo>
                  <a:lnTo>
                    <a:pt x="246608" y="123304"/>
                  </a:lnTo>
                  <a:lnTo>
                    <a:pt x="236918" y="75308"/>
                  </a:lnTo>
                  <a:lnTo>
                    <a:pt x="210493" y="36114"/>
                  </a:lnTo>
                  <a:lnTo>
                    <a:pt x="171299" y="9689"/>
                  </a:lnTo>
                  <a:lnTo>
                    <a:pt x="123304" y="0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952448"/>
            <a:ext cx="266763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16000" y="1790649"/>
            <a:ext cx="510095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305" dirty="0">
                <a:solidFill>
                  <a:srgbClr val="FFFFFF"/>
                </a:solidFill>
                <a:latin typeface="Arial Black"/>
                <a:cs typeface="Arial Black"/>
              </a:rPr>
              <a:t>OVERVIEW</a:t>
            </a:r>
            <a:endParaRPr sz="70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3032" y="4007501"/>
            <a:ext cx="10464707" cy="38220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5080" indent="-457200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Demographics:</a:t>
            </a:r>
            <a:r>
              <a:rPr lang="en-US" sz="2400" dirty="0">
                <a:solidFill>
                  <a:schemeClr val="bg1"/>
                </a:solidFill>
              </a:rPr>
              <a:t> Age, Gender, Income — define customer profile</a:t>
            </a:r>
          </a:p>
          <a:p>
            <a:pPr marL="469900" marR="5080" indent="-457200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.</a:t>
            </a:r>
          </a:p>
          <a:p>
            <a:pPr marL="469900" marR="5080" indent="-457200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Campaign Info:</a:t>
            </a:r>
            <a:r>
              <a:rPr lang="en-US" sz="2400" dirty="0">
                <a:solidFill>
                  <a:schemeClr val="bg1"/>
                </a:solidFill>
              </a:rPr>
              <a:t> Channel and Type show ad placement</a:t>
            </a:r>
            <a:r>
              <a:rPr lang="en-US" sz="2400" dirty="0"/>
              <a:t>.</a:t>
            </a:r>
          </a:p>
          <a:p>
            <a:pPr marL="469900" marR="5080" indent="-457200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69900" marR="5080" indent="-457200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Performance: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AdSpend</a:t>
            </a:r>
            <a:r>
              <a:rPr lang="en-US" sz="2400" dirty="0">
                <a:solidFill>
                  <a:schemeClr val="bg1"/>
                </a:solidFill>
              </a:rPr>
              <a:t>, CTR, </a:t>
            </a:r>
            <a:r>
              <a:rPr lang="en-US" sz="2400" dirty="0" err="1">
                <a:solidFill>
                  <a:schemeClr val="bg1"/>
                </a:solidFill>
              </a:rPr>
              <a:t>ConversionRate</a:t>
            </a:r>
            <a:r>
              <a:rPr lang="en-US" sz="2400" dirty="0">
                <a:solidFill>
                  <a:schemeClr val="bg1"/>
                </a:solidFill>
              </a:rPr>
              <a:t> track success.</a:t>
            </a:r>
          </a:p>
          <a:p>
            <a:pPr marL="469900" marR="5080" indent="-457200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69900" marR="5080" indent="-457200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Engagement:</a:t>
            </a:r>
            <a:r>
              <a:rPr lang="en-IN" sz="2400" dirty="0">
                <a:solidFill>
                  <a:schemeClr val="bg1"/>
                </a:solidFill>
              </a:rPr>
              <a:t> Website Visits reflects audience activity.</a:t>
            </a:r>
            <a:endParaRPr sz="24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661" y="-10521"/>
            <a:ext cx="8905875" cy="9394190"/>
            <a:chOff x="-6661" y="-10521"/>
            <a:chExt cx="8905875" cy="9394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1" y="-10521"/>
              <a:ext cx="8905813" cy="52072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420" y="594783"/>
              <a:ext cx="6907175" cy="8788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456" rIns="0" bIns="0" rtlCol="0">
            <a:spAutoFit/>
          </a:bodyPr>
          <a:lstStyle/>
          <a:p>
            <a:pPr marL="7925434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PROCESS</a:t>
            </a:r>
            <a:r>
              <a:rPr spc="-710" dirty="0"/>
              <a:t> </a:t>
            </a:r>
            <a:r>
              <a:rPr spc="-540" dirty="0"/>
              <a:t>STEPS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97107" y="3504343"/>
            <a:ext cx="100467" cy="1004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97107" y="4087053"/>
            <a:ext cx="100467" cy="1004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97107" y="4669763"/>
            <a:ext cx="100467" cy="1004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97107" y="5252473"/>
            <a:ext cx="100467" cy="10046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865627" y="2280859"/>
            <a:ext cx="630555" cy="3548441"/>
            <a:chOff x="8865627" y="2280859"/>
            <a:chExt cx="630555" cy="3656967"/>
          </a:xfrm>
        </p:grpSpPr>
        <p:sp>
          <p:nvSpPr>
            <p:cNvPr id="11" name="object 11"/>
            <p:cNvSpPr/>
            <p:nvPr/>
          </p:nvSpPr>
          <p:spPr>
            <a:xfrm>
              <a:off x="9143961" y="2974916"/>
              <a:ext cx="51435" cy="2962910"/>
            </a:xfrm>
            <a:custGeom>
              <a:avLst/>
              <a:gdLst/>
              <a:ahLst/>
              <a:cxnLst/>
              <a:rect l="l" t="t" r="r" b="b"/>
              <a:pathLst>
                <a:path w="51434" h="2962910">
                  <a:moveTo>
                    <a:pt x="50954" y="0"/>
                  </a:moveTo>
                  <a:lnTo>
                    <a:pt x="0" y="2962656"/>
                  </a:lnTo>
                </a:path>
              </a:pathLst>
            </a:custGeom>
            <a:ln w="28574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65627" y="2280859"/>
              <a:ext cx="630555" cy="694055"/>
            </a:xfrm>
            <a:custGeom>
              <a:avLst/>
              <a:gdLst/>
              <a:ahLst/>
              <a:cxnLst/>
              <a:rect l="l" t="t" r="r" b="b"/>
              <a:pathLst>
                <a:path w="630554" h="694055">
                  <a:moveTo>
                    <a:pt x="315039" y="693973"/>
                  </a:moveTo>
                  <a:lnTo>
                    <a:pt x="268485" y="690211"/>
                  </a:lnTo>
                  <a:lnTo>
                    <a:pt x="224051" y="679282"/>
                  </a:lnTo>
                  <a:lnTo>
                    <a:pt x="182226" y="661723"/>
                  </a:lnTo>
                  <a:lnTo>
                    <a:pt x="143497" y="638071"/>
                  </a:lnTo>
                  <a:lnTo>
                    <a:pt x="108350" y="608863"/>
                  </a:lnTo>
                  <a:lnTo>
                    <a:pt x="77273" y="574635"/>
                  </a:lnTo>
                  <a:lnTo>
                    <a:pt x="50754" y="535924"/>
                  </a:lnTo>
                  <a:lnTo>
                    <a:pt x="29280" y="493267"/>
                  </a:lnTo>
                  <a:lnTo>
                    <a:pt x="13338" y="447200"/>
                  </a:lnTo>
                  <a:lnTo>
                    <a:pt x="3415" y="398261"/>
                  </a:lnTo>
                  <a:lnTo>
                    <a:pt x="0" y="346986"/>
                  </a:lnTo>
                  <a:lnTo>
                    <a:pt x="3415" y="295711"/>
                  </a:lnTo>
                  <a:lnTo>
                    <a:pt x="13338" y="246772"/>
                  </a:lnTo>
                  <a:lnTo>
                    <a:pt x="29280" y="200705"/>
                  </a:lnTo>
                  <a:lnTo>
                    <a:pt x="50754" y="158048"/>
                  </a:lnTo>
                  <a:lnTo>
                    <a:pt x="77273" y="119337"/>
                  </a:lnTo>
                  <a:lnTo>
                    <a:pt x="108350" y="85109"/>
                  </a:lnTo>
                  <a:lnTo>
                    <a:pt x="143497" y="55901"/>
                  </a:lnTo>
                  <a:lnTo>
                    <a:pt x="182226" y="32249"/>
                  </a:lnTo>
                  <a:lnTo>
                    <a:pt x="224051" y="14691"/>
                  </a:lnTo>
                  <a:lnTo>
                    <a:pt x="268485" y="3762"/>
                  </a:lnTo>
                  <a:lnTo>
                    <a:pt x="315039" y="0"/>
                  </a:lnTo>
                  <a:lnTo>
                    <a:pt x="361593" y="3762"/>
                  </a:lnTo>
                  <a:lnTo>
                    <a:pt x="406026" y="14691"/>
                  </a:lnTo>
                  <a:lnTo>
                    <a:pt x="447851" y="32249"/>
                  </a:lnTo>
                  <a:lnTo>
                    <a:pt x="486581" y="55901"/>
                  </a:lnTo>
                  <a:lnTo>
                    <a:pt x="521727" y="85109"/>
                  </a:lnTo>
                  <a:lnTo>
                    <a:pt x="552804" y="119337"/>
                  </a:lnTo>
                  <a:lnTo>
                    <a:pt x="579323" y="158048"/>
                  </a:lnTo>
                  <a:lnTo>
                    <a:pt x="600797" y="200705"/>
                  </a:lnTo>
                  <a:lnTo>
                    <a:pt x="616739" y="246772"/>
                  </a:lnTo>
                  <a:lnTo>
                    <a:pt x="626662" y="295711"/>
                  </a:lnTo>
                  <a:lnTo>
                    <a:pt x="630077" y="346986"/>
                  </a:lnTo>
                  <a:lnTo>
                    <a:pt x="626662" y="398261"/>
                  </a:lnTo>
                  <a:lnTo>
                    <a:pt x="616739" y="447200"/>
                  </a:lnTo>
                  <a:lnTo>
                    <a:pt x="600797" y="493267"/>
                  </a:lnTo>
                  <a:lnTo>
                    <a:pt x="579323" y="535924"/>
                  </a:lnTo>
                  <a:lnTo>
                    <a:pt x="552804" y="574635"/>
                  </a:lnTo>
                  <a:lnTo>
                    <a:pt x="521727" y="608863"/>
                  </a:lnTo>
                  <a:lnTo>
                    <a:pt x="486581" y="638071"/>
                  </a:lnTo>
                  <a:lnTo>
                    <a:pt x="447851" y="661723"/>
                  </a:lnTo>
                  <a:lnTo>
                    <a:pt x="406026" y="679282"/>
                  </a:lnTo>
                  <a:lnTo>
                    <a:pt x="361593" y="690211"/>
                  </a:lnTo>
                  <a:lnTo>
                    <a:pt x="315039" y="693973"/>
                  </a:lnTo>
                  <a:close/>
                </a:path>
              </a:pathLst>
            </a:custGeom>
            <a:solidFill>
              <a:srgbClr val="0000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65636" y="2280859"/>
              <a:ext cx="628650" cy="694055"/>
            </a:xfrm>
            <a:custGeom>
              <a:avLst/>
              <a:gdLst/>
              <a:ahLst/>
              <a:cxnLst/>
              <a:rect l="l" t="t" r="r" b="b"/>
              <a:pathLst>
                <a:path w="628650" h="694055">
                  <a:moveTo>
                    <a:pt x="628640" y="327070"/>
                  </a:moveTo>
                  <a:lnTo>
                    <a:pt x="616627" y="246723"/>
                  </a:lnTo>
                  <a:lnTo>
                    <a:pt x="600688" y="200666"/>
                  </a:lnTo>
                  <a:lnTo>
                    <a:pt x="579218" y="158017"/>
                  </a:lnTo>
                  <a:lnTo>
                    <a:pt x="552704" y="119314"/>
                  </a:lnTo>
                  <a:lnTo>
                    <a:pt x="521633" y="85093"/>
                  </a:lnTo>
                  <a:lnTo>
                    <a:pt x="486493" y="55890"/>
                  </a:lnTo>
                  <a:lnTo>
                    <a:pt x="447772" y="32243"/>
                  </a:lnTo>
                  <a:lnTo>
                    <a:pt x="405955" y="14688"/>
                  </a:lnTo>
                  <a:lnTo>
                    <a:pt x="361530" y="3761"/>
                  </a:lnTo>
                  <a:lnTo>
                    <a:pt x="314985" y="0"/>
                  </a:lnTo>
                  <a:lnTo>
                    <a:pt x="268440" y="3761"/>
                  </a:lnTo>
                  <a:lnTo>
                    <a:pt x="224016" y="14688"/>
                  </a:lnTo>
                  <a:lnTo>
                    <a:pt x="182199" y="32243"/>
                  </a:lnTo>
                  <a:lnTo>
                    <a:pt x="143477" y="55890"/>
                  </a:lnTo>
                  <a:lnTo>
                    <a:pt x="108337" y="85093"/>
                  </a:lnTo>
                  <a:lnTo>
                    <a:pt x="77267" y="119314"/>
                  </a:lnTo>
                  <a:lnTo>
                    <a:pt x="50753" y="158017"/>
                  </a:lnTo>
                  <a:lnTo>
                    <a:pt x="29283" y="200666"/>
                  </a:lnTo>
                  <a:lnTo>
                    <a:pt x="13344" y="246723"/>
                  </a:lnTo>
                  <a:lnTo>
                    <a:pt x="3423" y="295653"/>
                  </a:lnTo>
                  <a:lnTo>
                    <a:pt x="0" y="346917"/>
                  </a:lnTo>
                  <a:lnTo>
                    <a:pt x="3423" y="398183"/>
                  </a:lnTo>
                  <a:lnTo>
                    <a:pt x="13344" y="447112"/>
                  </a:lnTo>
                  <a:lnTo>
                    <a:pt x="29283" y="493170"/>
                  </a:lnTo>
                  <a:lnTo>
                    <a:pt x="50753" y="535818"/>
                  </a:lnTo>
                  <a:lnTo>
                    <a:pt x="77267" y="574522"/>
                  </a:lnTo>
                  <a:lnTo>
                    <a:pt x="108337" y="608743"/>
                  </a:lnTo>
                  <a:lnTo>
                    <a:pt x="143477" y="637945"/>
                  </a:lnTo>
                  <a:lnTo>
                    <a:pt x="182199" y="661593"/>
                  </a:lnTo>
                  <a:lnTo>
                    <a:pt x="224016" y="679148"/>
                  </a:lnTo>
                  <a:lnTo>
                    <a:pt x="268440" y="690075"/>
                  </a:lnTo>
                  <a:lnTo>
                    <a:pt x="314985" y="693836"/>
                  </a:lnTo>
                  <a:lnTo>
                    <a:pt x="361530" y="690075"/>
                  </a:lnTo>
                  <a:lnTo>
                    <a:pt x="405955" y="679148"/>
                  </a:lnTo>
                  <a:lnTo>
                    <a:pt x="447772" y="661593"/>
                  </a:lnTo>
                  <a:lnTo>
                    <a:pt x="486494" y="637946"/>
                  </a:lnTo>
                  <a:lnTo>
                    <a:pt x="521633" y="608743"/>
                  </a:lnTo>
                  <a:lnTo>
                    <a:pt x="552704" y="574522"/>
                  </a:lnTo>
                  <a:lnTo>
                    <a:pt x="579218" y="535819"/>
                  </a:lnTo>
                  <a:lnTo>
                    <a:pt x="600688" y="493170"/>
                  </a:lnTo>
                  <a:lnTo>
                    <a:pt x="616627" y="447113"/>
                  </a:lnTo>
                  <a:lnTo>
                    <a:pt x="626548" y="398183"/>
                  </a:lnTo>
                  <a:lnTo>
                    <a:pt x="628640" y="366766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816094" y="2404898"/>
            <a:ext cx="5039360" cy="307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5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40" dirty="0">
                <a:solidFill>
                  <a:srgbClr val="FFFFFF"/>
                </a:solidFill>
                <a:latin typeface="Arial Black"/>
                <a:cs typeface="Arial Black"/>
              </a:rPr>
              <a:t>CLEANING</a:t>
            </a:r>
            <a:endParaRPr sz="3500" dirty="0">
              <a:latin typeface="Arial Black"/>
              <a:cs typeface="Arial Black"/>
            </a:endParaRPr>
          </a:p>
          <a:p>
            <a:pPr marL="248285" marR="5080">
              <a:lnSpc>
                <a:spcPct val="147100"/>
              </a:lnSpc>
              <a:spcBef>
                <a:spcPts val="1475"/>
              </a:spcBef>
            </a:pPr>
            <a:r>
              <a:rPr sz="2600" spc="80" dirty="0">
                <a:solidFill>
                  <a:srgbClr val="F4F7FF"/>
                </a:solidFill>
                <a:latin typeface="Verdana"/>
                <a:cs typeface="Verdana"/>
              </a:rPr>
              <a:t>Checking</a:t>
            </a:r>
            <a:r>
              <a:rPr sz="2600" spc="-2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for</a:t>
            </a:r>
            <a:r>
              <a:rPr sz="2600" spc="-2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4F7FF"/>
                </a:solidFill>
                <a:latin typeface="Verdana"/>
                <a:cs typeface="Verdana"/>
              </a:rPr>
              <a:t>missing</a:t>
            </a:r>
            <a:r>
              <a:rPr sz="2600" spc="-2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40" dirty="0">
                <a:solidFill>
                  <a:srgbClr val="F4F7FF"/>
                </a:solidFill>
                <a:latin typeface="Verdana"/>
                <a:cs typeface="Verdana"/>
              </a:rPr>
              <a:t>values. </a:t>
            </a:r>
            <a:r>
              <a:rPr sz="2600" spc="80" dirty="0">
                <a:solidFill>
                  <a:srgbClr val="F4F7FF"/>
                </a:solidFill>
                <a:latin typeface="Verdana"/>
                <a:cs typeface="Verdana"/>
              </a:rPr>
              <a:t>Checking</a:t>
            </a:r>
            <a:r>
              <a:rPr sz="2600" spc="-21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for</a:t>
            </a:r>
            <a:r>
              <a:rPr sz="2600" spc="-204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duplicates.</a:t>
            </a:r>
            <a:endParaRPr sz="2600" dirty="0">
              <a:latin typeface="Verdana"/>
              <a:cs typeface="Verdana"/>
            </a:endParaRPr>
          </a:p>
          <a:p>
            <a:pPr marL="248285" marR="633730">
              <a:lnSpc>
                <a:spcPts val="4590"/>
              </a:lnSpc>
              <a:spcBef>
                <a:spcPts val="195"/>
              </a:spcBef>
            </a:pPr>
            <a:r>
              <a:rPr sz="2600" spc="75" dirty="0">
                <a:solidFill>
                  <a:srgbClr val="F4F7FF"/>
                </a:solidFill>
                <a:latin typeface="Verdana"/>
                <a:cs typeface="Verdana"/>
              </a:rPr>
              <a:t>Drop</a:t>
            </a:r>
            <a:r>
              <a:rPr sz="2600" spc="-20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irrelevant</a:t>
            </a:r>
            <a:r>
              <a:rPr sz="2600" spc="-200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columns. </a:t>
            </a:r>
            <a:r>
              <a:rPr sz="2600" dirty="0">
                <a:solidFill>
                  <a:srgbClr val="F4F7FF"/>
                </a:solidFill>
                <a:latin typeface="Verdana"/>
                <a:cs typeface="Verdana"/>
              </a:rPr>
              <a:t>Feature</a:t>
            </a:r>
            <a:r>
              <a:rPr sz="2600" spc="55" dirty="0">
                <a:solidFill>
                  <a:srgbClr val="F4F7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4F7FF"/>
                </a:solidFill>
                <a:latin typeface="Verdana"/>
                <a:cs typeface="Verdana"/>
              </a:rPr>
              <a:t>selection</a:t>
            </a:r>
            <a:endParaRPr sz="2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661" y="-10521"/>
            <a:ext cx="8905813" cy="52072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5472" y="422211"/>
            <a:ext cx="1475422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EXPLORATORY</a:t>
            </a:r>
            <a:r>
              <a:rPr spc="-695" dirty="0"/>
              <a:t> </a:t>
            </a:r>
            <a:r>
              <a:rPr spc="-195" dirty="0"/>
              <a:t>DATA</a:t>
            </a:r>
            <a:r>
              <a:rPr spc="-695" dirty="0"/>
              <a:t> </a:t>
            </a:r>
            <a:r>
              <a:rPr spc="-440" dirty="0"/>
              <a:t>ANALYSIS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0273" y="2162540"/>
            <a:ext cx="161925" cy="1619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91847" y="1943433"/>
            <a:ext cx="898334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00" dirty="0">
                <a:solidFill>
                  <a:srgbClr val="FFFFFF"/>
                </a:solidFill>
                <a:latin typeface="Arial Black"/>
                <a:cs typeface="Arial Black"/>
              </a:rPr>
              <a:t>ANALYZING</a:t>
            </a:r>
            <a:r>
              <a:rPr sz="3500" spc="-3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210" dirty="0">
                <a:solidFill>
                  <a:srgbClr val="FFFFFF"/>
                </a:solidFill>
                <a:latin typeface="Arial Black"/>
                <a:cs typeface="Arial Black"/>
              </a:rPr>
              <a:t>AGE</a:t>
            </a:r>
            <a:r>
              <a:rPr sz="3500" spc="-3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14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3500" spc="-3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05" dirty="0">
                <a:solidFill>
                  <a:srgbClr val="FFFFFF"/>
                </a:solidFill>
                <a:latin typeface="Arial Black"/>
                <a:cs typeface="Arial Black"/>
              </a:rPr>
              <a:t>CAMPAIGN</a:t>
            </a:r>
            <a:r>
              <a:rPr sz="3500" spc="-3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90" dirty="0">
                <a:solidFill>
                  <a:srgbClr val="FFFFFF"/>
                </a:solidFill>
                <a:latin typeface="Arial Black"/>
                <a:cs typeface="Arial Black"/>
              </a:rPr>
              <a:t>TYPE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3756" y="3168000"/>
            <a:ext cx="6748044" cy="63668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 algn="just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Balanced Reach:</a:t>
            </a:r>
            <a:r>
              <a:rPr lang="en-US" sz="2000" dirty="0">
                <a:solidFill>
                  <a:schemeClr val="bg1"/>
                </a:solidFill>
              </a:rPr>
              <a:t> All campaign types are evenly distributed across age groups, showing consistent marketing efforts.</a:t>
            </a:r>
          </a:p>
          <a:p>
            <a:pPr marL="12700" marR="5080" algn="just">
              <a:lnSpc>
                <a:spcPct val="147100"/>
              </a:lnSpc>
              <a:spcBef>
                <a:spcPts val="9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marL="355600" marR="5080" indent="-342900" algn="just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Young Audience (18–24):</a:t>
            </a:r>
            <a:r>
              <a:rPr lang="en-US" sz="2000" dirty="0">
                <a:solidFill>
                  <a:schemeClr val="bg1"/>
                </a:solidFill>
              </a:rPr>
              <a:t> Lower engagement, highest in Consideration campaigns — likely due to limited interest or spending power.</a:t>
            </a:r>
          </a:p>
          <a:p>
            <a:pPr marL="12700" marR="5080" algn="just">
              <a:lnSpc>
                <a:spcPct val="147100"/>
              </a:lnSpc>
              <a:spcBef>
                <a:spcPts val="9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marL="355600" marR="5080" indent="-342900" algn="just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Prime Age (25–44):</a:t>
            </a:r>
            <a:r>
              <a:rPr lang="en-US" sz="2000" dirty="0">
                <a:solidFill>
                  <a:schemeClr val="bg1"/>
                </a:solidFill>
              </a:rPr>
              <a:t> Strongest response — 25–34 excel in Awareness, while 35–44 lead in Conversion campaigns.</a:t>
            </a:r>
          </a:p>
          <a:p>
            <a:pPr marL="12700" marR="5080" algn="just">
              <a:lnSpc>
                <a:spcPct val="147100"/>
              </a:lnSpc>
              <a:spcBef>
                <a:spcPts val="9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marL="355600" marR="5080" indent="-342900" algn="just">
              <a:lnSpc>
                <a:spcPct val="1471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Mature Audience (45–64):</a:t>
            </a:r>
            <a:r>
              <a:rPr lang="en-US" sz="2000" dirty="0">
                <a:solidFill>
                  <a:schemeClr val="bg1"/>
                </a:solidFill>
              </a:rPr>
              <a:t> Higher focus on Retention and Conversion, reflecting loyal and decisive customers.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64705-B7D0-15F2-CB95-4EA64E5A1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1" y="2931255"/>
            <a:ext cx="11208061" cy="73619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913</Words>
  <Application>Microsoft Office PowerPoint</Application>
  <PresentationFormat>Custom</PresentationFormat>
  <Paragraphs>182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Tahoma</vt:lpstr>
      <vt:lpstr>Times New Roman</vt:lpstr>
      <vt:lpstr>Verdana</vt:lpstr>
      <vt:lpstr>Office Theme</vt:lpstr>
      <vt:lpstr>PowerPoint Presentation</vt:lpstr>
      <vt:lpstr>DIGITAL MARKETING ANALYSIS</vt:lpstr>
      <vt:lpstr>CONTENT</vt:lpstr>
      <vt:lpstr>INRODUCTION</vt:lpstr>
      <vt:lpstr>BUSINESS CONTEXT</vt:lpstr>
      <vt:lpstr>DATA OVERVIEW </vt:lpstr>
      <vt:lpstr>DATA</vt:lpstr>
      <vt:lpstr>PROCESS STEPS</vt:lpstr>
      <vt:lpstr>EXPLORATORY DATA ANALYSIS</vt:lpstr>
      <vt:lpstr>ANALYZING AGE AND PREVIOUS PURCHASES</vt:lpstr>
      <vt:lpstr>ANALYZE Conversion Rate and Customer by Previous Purchases</vt:lpstr>
      <vt:lpstr>PowerPoint Presentation</vt:lpstr>
      <vt:lpstr>ANALYZING CONVERSION ON MARKETING CHANNEL</vt:lpstr>
      <vt:lpstr>MODELING</vt:lpstr>
      <vt:lpstr>MODEL EVALUATION</vt:lpstr>
      <vt:lpstr>MODEL EVALUATION</vt:lpstr>
      <vt:lpstr>MODEL EVALUATION</vt:lpstr>
      <vt:lpstr>RECOMMENDATION</vt:lpstr>
      <vt:lpstr>CONCLUSION</vt:lpstr>
      <vt:lpstr>NEXT STEPS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ANALYSIS</dc:title>
  <dc:creator>Eric Muema</dc:creator>
  <cp:keywords>DAGPVzbJl9c,BAGHdZE1zWo</cp:keywords>
  <cp:lastModifiedBy>adarsh reddy</cp:lastModifiedBy>
  <cp:revision>7</cp:revision>
  <dcterms:created xsi:type="dcterms:W3CDTF">2025-10-09T15:25:57Z</dcterms:created>
  <dcterms:modified xsi:type="dcterms:W3CDTF">2025-10-11T17:20:59Z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2024-08-31T00:00:00Z</vt:filetime>
  </property>
  <property fmtid="{D5CDD505-2E9C-101B-9397-08002B2CF9AE}" pid="3" name="Creator">
    <vt:lpwstr>Canva</vt:lpwstr>
  </property>
  <property fmtid="{D5CDD505-2E9C-101B-9397-08002B2CF9AE}" pid="4" name="LastSaved">
    <vt:filetime>2025-10-09T00:00:00Z</vt:filetime>
  </property>
  <property fmtid="{D5CDD505-2E9C-101B-9397-08002B2CF9AE}" pid="5" name="Producer">
    <vt:lpwstr>Canva</vt:lpwstr>
  </property>
</Properties>
</file>